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sldIdLst>
    <p:sldId id="256" r:id="rId2"/>
    <p:sldId id="257" r:id="rId3"/>
    <p:sldId id="294" r:id="rId4"/>
    <p:sldId id="259" r:id="rId5"/>
    <p:sldId id="293" r:id="rId6"/>
    <p:sldId id="287" r:id="rId7"/>
    <p:sldId id="295" r:id="rId8"/>
    <p:sldId id="297" r:id="rId9"/>
    <p:sldId id="340" r:id="rId10"/>
    <p:sldId id="341" r:id="rId11"/>
    <p:sldId id="264" r:id="rId12"/>
    <p:sldId id="290" r:id="rId13"/>
    <p:sldId id="289" r:id="rId14"/>
    <p:sldId id="291" r:id="rId15"/>
    <p:sldId id="292" r:id="rId16"/>
    <p:sldId id="342" r:id="rId17"/>
    <p:sldId id="298" r:id="rId18"/>
    <p:sldId id="265" r:id="rId19"/>
    <p:sldId id="300" r:id="rId20"/>
    <p:sldId id="301" r:id="rId21"/>
    <p:sldId id="303" r:id="rId22"/>
    <p:sldId id="302" r:id="rId23"/>
    <p:sldId id="304" r:id="rId24"/>
    <p:sldId id="305" r:id="rId25"/>
    <p:sldId id="306" r:id="rId26"/>
    <p:sldId id="266" r:id="rId27"/>
    <p:sldId id="307" r:id="rId28"/>
    <p:sldId id="343" r:id="rId29"/>
    <p:sldId id="308" r:id="rId30"/>
    <p:sldId id="309" r:id="rId31"/>
    <p:sldId id="310" r:id="rId32"/>
    <p:sldId id="311" r:id="rId33"/>
    <p:sldId id="312" r:id="rId34"/>
    <p:sldId id="273" r:id="rId35"/>
    <p:sldId id="274" r:id="rId36"/>
    <p:sldId id="313" r:id="rId37"/>
    <p:sldId id="314" r:id="rId38"/>
    <p:sldId id="315" r:id="rId39"/>
    <p:sldId id="269" r:id="rId40"/>
    <p:sldId id="270" r:id="rId41"/>
    <p:sldId id="271" r:id="rId42"/>
    <p:sldId id="316" r:id="rId43"/>
    <p:sldId id="275" r:id="rId44"/>
    <p:sldId id="279" r:id="rId45"/>
    <p:sldId id="344" r:id="rId46"/>
    <p:sldId id="345" r:id="rId47"/>
    <p:sldId id="346" r:id="rId48"/>
    <p:sldId id="347" r:id="rId49"/>
    <p:sldId id="276" r:id="rId50"/>
    <p:sldId id="277" r:id="rId51"/>
    <p:sldId id="280" r:id="rId52"/>
    <p:sldId id="278" r:id="rId53"/>
    <p:sldId id="317" r:id="rId54"/>
    <p:sldId id="318" r:id="rId55"/>
    <p:sldId id="322" r:id="rId56"/>
    <p:sldId id="323" r:id="rId57"/>
    <p:sldId id="319" r:id="rId58"/>
    <p:sldId id="321" r:id="rId59"/>
    <p:sldId id="337" r:id="rId60"/>
    <p:sldId id="329" r:id="rId61"/>
    <p:sldId id="330" r:id="rId62"/>
    <p:sldId id="324" r:id="rId63"/>
    <p:sldId id="325" r:id="rId64"/>
    <p:sldId id="338" r:id="rId65"/>
    <p:sldId id="326" r:id="rId66"/>
    <p:sldId id="327" r:id="rId67"/>
    <p:sldId id="328" r:id="rId68"/>
    <p:sldId id="331" r:id="rId69"/>
    <p:sldId id="332" r:id="rId70"/>
    <p:sldId id="333" r:id="rId71"/>
    <p:sldId id="334" r:id="rId72"/>
    <p:sldId id="335" r:id="rId73"/>
    <p:sldId id="336" r:id="rId74"/>
    <p:sldId id="339" r:id="rId75"/>
  </p:sldIdLst>
  <p:sldSz cx="9144000" cy="6858000" type="screen4x3"/>
  <p:notesSz cx="6858000" cy="9144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77" autoAdjust="0"/>
    <p:restoredTop sz="94660"/>
  </p:normalViewPr>
  <p:slideViewPr>
    <p:cSldViewPr>
      <p:cViewPr varScale="1">
        <p:scale>
          <a:sx n="82" d="100"/>
          <a:sy n="82" d="100"/>
        </p:scale>
        <p:origin x="157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763DF8-1680-4556-BE1E-4441ACC295BA}" type="doc">
      <dgm:prSet loTypeId="urn:microsoft.com/office/officeart/2005/8/layout/equation1" loCatId="process" qsTypeId="urn:microsoft.com/office/officeart/2005/8/quickstyle/simple1#1" qsCatId="simple" csTypeId="urn:microsoft.com/office/officeart/2005/8/colors/accent1_1" csCatId="accent1" phldr="1"/>
      <dgm:spPr/>
    </dgm:pt>
    <dgm:pt modelId="{7E6D4E54-A7FF-4BE2-8B72-A3EFDEDAAD72}">
      <dgm:prSet phldrT="[Текст]"/>
      <dgm:spPr/>
      <dgm:t>
        <a:bodyPr/>
        <a:lstStyle/>
        <a:p>
          <a:r>
            <a:rPr lang="ru-RU" dirty="0" err="1"/>
            <a:t>Государ</a:t>
          </a:r>
          <a:r>
            <a:rPr lang="ru-RU" dirty="0"/>
            <a:t>-</a:t>
          </a:r>
        </a:p>
        <a:p>
          <a:r>
            <a:rPr lang="ru-RU" dirty="0" err="1"/>
            <a:t>ственная</a:t>
          </a:r>
          <a:endParaRPr lang="ru-RU" dirty="0"/>
        </a:p>
      </dgm:t>
    </dgm:pt>
    <dgm:pt modelId="{228BC1D8-C8A5-4F38-AF69-EC68AA8D6E6F}" type="parTrans" cxnId="{22ED1817-E70E-4F6E-B955-70B9F184DFB2}">
      <dgm:prSet/>
      <dgm:spPr/>
      <dgm:t>
        <a:bodyPr/>
        <a:lstStyle/>
        <a:p>
          <a:endParaRPr lang="ru-RU"/>
        </a:p>
      </dgm:t>
    </dgm:pt>
    <dgm:pt modelId="{8ED4202D-C24F-43E0-A132-0E0F517D70D7}" type="sibTrans" cxnId="{22ED1817-E70E-4F6E-B955-70B9F184DFB2}">
      <dgm:prSet/>
      <dgm:spPr/>
      <dgm:t>
        <a:bodyPr/>
        <a:lstStyle/>
        <a:p>
          <a:endParaRPr lang="ru-RU"/>
        </a:p>
      </dgm:t>
    </dgm:pt>
    <dgm:pt modelId="{92512B39-68F4-4ADC-A36C-0D41B24C9F06}">
      <dgm:prSet phldrT="[Текст]"/>
      <dgm:spPr/>
      <dgm:t>
        <a:bodyPr/>
        <a:lstStyle/>
        <a:p>
          <a:r>
            <a:rPr lang="ru-RU" dirty="0"/>
            <a:t>Частная</a:t>
          </a:r>
        </a:p>
      </dgm:t>
    </dgm:pt>
    <dgm:pt modelId="{F2045752-AC52-43E8-B8B0-C7B6FF85143A}" type="parTrans" cxnId="{98C7DC12-FDA2-44B1-8696-548B0F66957A}">
      <dgm:prSet/>
      <dgm:spPr/>
      <dgm:t>
        <a:bodyPr/>
        <a:lstStyle/>
        <a:p>
          <a:endParaRPr lang="ru-RU"/>
        </a:p>
      </dgm:t>
    </dgm:pt>
    <dgm:pt modelId="{583C1ECF-6AEE-4874-8484-C2F372B49F00}" type="sibTrans" cxnId="{98C7DC12-FDA2-44B1-8696-548B0F66957A}">
      <dgm:prSet/>
      <dgm:spPr/>
      <dgm:t>
        <a:bodyPr/>
        <a:lstStyle/>
        <a:p>
          <a:endParaRPr lang="ru-RU"/>
        </a:p>
      </dgm:t>
    </dgm:pt>
    <dgm:pt modelId="{9EB664B7-C54E-4BF0-BF97-B2FA5D1B5FF2}">
      <dgm:prSet phldrT="[Текст]"/>
      <dgm:spPr/>
      <dgm:t>
        <a:bodyPr/>
        <a:lstStyle/>
        <a:p>
          <a:r>
            <a:rPr lang="ru-RU" dirty="0"/>
            <a:t>Смешан-</a:t>
          </a:r>
        </a:p>
        <a:p>
          <a:r>
            <a:rPr lang="ru-RU" dirty="0" err="1"/>
            <a:t>ная</a:t>
          </a:r>
          <a:endParaRPr lang="ru-RU" dirty="0"/>
        </a:p>
      </dgm:t>
    </dgm:pt>
    <dgm:pt modelId="{11578D07-6BC5-4700-879C-3184A75FADF9}" type="parTrans" cxnId="{D3C24BB4-67C7-4C4B-8D0B-9339176533B6}">
      <dgm:prSet/>
      <dgm:spPr/>
      <dgm:t>
        <a:bodyPr/>
        <a:lstStyle/>
        <a:p>
          <a:endParaRPr lang="ru-RU"/>
        </a:p>
      </dgm:t>
    </dgm:pt>
    <dgm:pt modelId="{735CF2F0-EF8D-4B95-B252-A8B7D02A4259}" type="sibTrans" cxnId="{D3C24BB4-67C7-4C4B-8D0B-9339176533B6}">
      <dgm:prSet/>
      <dgm:spPr/>
      <dgm:t>
        <a:bodyPr/>
        <a:lstStyle/>
        <a:p>
          <a:endParaRPr lang="ru-RU"/>
        </a:p>
      </dgm:t>
    </dgm:pt>
    <dgm:pt modelId="{35D9CE34-8FAF-42B6-9B7B-2C0BB31A0975}" type="pres">
      <dgm:prSet presAssocID="{7E763DF8-1680-4556-BE1E-4441ACC295BA}" presName="linearFlow" presStyleCnt="0">
        <dgm:presLayoutVars>
          <dgm:dir/>
          <dgm:resizeHandles val="exact"/>
        </dgm:presLayoutVars>
      </dgm:prSet>
      <dgm:spPr/>
    </dgm:pt>
    <dgm:pt modelId="{97678992-D112-490B-B17E-C617FE561394}" type="pres">
      <dgm:prSet presAssocID="{7E6D4E54-A7FF-4BE2-8B72-A3EFDEDAAD72}" presName="node" presStyleLbl="node1" presStyleIdx="0" presStyleCnt="3">
        <dgm:presLayoutVars>
          <dgm:bulletEnabled val="1"/>
        </dgm:presLayoutVars>
      </dgm:prSet>
      <dgm:spPr/>
    </dgm:pt>
    <dgm:pt modelId="{31B7F172-4028-40E5-B5EF-1230175BB6E9}" type="pres">
      <dgm:prSet presAssocID="{8ED4202D-C24F-43E0-A132-0E0F517D70D7}" presName="spacerL" presStyleCnt="0"/>
      <dgm:spPr/>
    </dgm:pt>
    <dgm:pt modelId="{4F51B921-F593-49DE-8972-9AEBD609361E}" type="pres">
      <dgm:prSet presAssocID="{8ED4202D-C24F-43E0-A132-0E0F517D70D7}" presName="sibTrans" presStyleLbl="sibTrans2D1" presStyleIdx="0" presStyleCnt="2"/>
      <dgm:spPr/>
    </dgm:pt>
    <dgm:pt modelId="{8BDEA401-7455-471A-9BBE-816BF444776E}" type="pres">
      <dgm:prSet presAssocID="{8ED4202D-C24F-43E0-A132-0E0F517D70D7}" presName="spacerR" presStyleCnt="0"/>
      <dgm:spPr/>
    </dgm:pt>
    <dgm:pt modelId="{37746F4D-2C5E-454B-9EA5-A7D97D6D9374}" type="pres">
      <dgm:prSet presAssocID="{92512B39-68F4-4ADC-A36C-0D41B24C9F06}" presName="node" presStyleLbl="node1" presStyleIdx="1" presStyleCnt="3">
        <dgm:presLayoutVars>
          <dgm:bulletEnabled val="1"/>
        </dgm:presLayoutVars>
      </dgm:prSet>
      <dgm:spPr/>
    </dgm:pt>
    <dgm:pt modelId="{F9220465-85A0-4667-879C-8897163BFAF1}" type="pres">
      <dgm:prSet presAssocID="{583C1ECF-6AEE-4874-8484-C2F372B49F00}" presName="spacerL" presStyleCnt="0"/>
      <dgm:spPr/>
    </dgm:pt>
    <dgm:pt modelId="{1639F40E-A8F0-436C-A465-AF41FEFDE913}" type="pres">
      <dgm:prSet presAssocID="{583C1ECF-6AEE-4874-8484-C2F372B49F00}" presName="sibTrans" presStyleLbl="sibTrans2D1" presStyleIdx="1" presStyleCnt="2"/>
      <dgm:spPr/>
    </dgm:pt>
    <dgm:pt modelId="{2BD9B516-A105-41FE-9A8B-DFD0774C7036}" type="pres">
      <dgm:prSet presAssocID="{583C1ECF-6AEE-4874-8484-C2F372B49F00}" presName="spacerR" presStyleCnt="0"/>
      <dgm:spPr/>
    </dgm:pt>
    <dgm:pt modelId="{3C922A15-2C77-4B1A-BDBA-3EC40BFF4AB7}" type="pres">
      <dgm:prSet presAssocID="{9EB664B7-C54E-4BF0-BF97-B2FA5D1B5FF2}" presName="node" presStyleLbl="node1" presStyleIdx="2" presStyleCnt="3">
        <dgm:presLayoutVars>
          <dgm:bulletEnabled val="1"/>
        </dgm:presLayoutVars>
      </dgm:prSet>
      <dgm:spPr/>
    </dgm:pt>
  </dgm:ptLst>
  <dgm:cxnLst>
    <dgm:cxn modelId="{98C7DC12-FDA2-44B1-8696-548B0F66957A}" srcId="{7E763DF8-1680-4556-BE1E-4441ACC295BA}" destId="{92512B39-68F4-4ADC-A36C-0D41B24C9F06}" srcOrd="1" destOrd="0" parTransId="{F2045752-AC52-43E8-B8B0-C7B6FF85143A}" sibTransId="{583C1ECF-6AEE-4874-8484-C2F372B49F00}"/>
    <dgm:cxn modelId="{22ED1817-E70E-4F6E-B955-70B9F184DFB2}" srcId="{7E763DF8-1680-4556-BE1E-4441ACC295BA}" destId="{7E6D4E54-A7FF-4BE2-8B72-A3EFDEDAAD72}" srcOrd="0" destOrd="0" parTransId="{228BC1D8-C8A5-4F38-AF69-EC68AA8D6E6F}" sibTransId="{8ED4202D-C24F-43E0-A132-0E0F517D70D7}"/>
    <dgm:cxn modelId="{F9F38D18-11FF-4849-BD2B-266EA97C6553}" type="presOf" srcId="{7E763DF8-1680-4556-BE1E-4441ACC295BA}" destId="{35D9CE34-8FAF-42B6-9B7B-2C0BB31A0975}" srcOrd="0" destOrd="0" presId="urn:microsoft.com/office/officeart/2005/8/layout/equation1"/>
    <dgm:cxn modelId="{0ED43133-3BA7-4B64-8439-70555F103167}" type="presOf" srcId="{9EB664B7-C54E-4BF0-BF97-B2FA5D1B5FF2}" destId="{3C922A15-2C77-4B1A-BDBA-3EC40BFF4AB7}" srcOrd="0" destOrd="0" presId="urn:microsoft.com/office/officeart/2005/8/layout/equation1"/>
    <dgm:cxn modelId="{518594AC-A91B-4382-B10E-655A2E9C092E}" type="presOf" srcId="{583C1ECF-6AEE-4874-8484-C2F372B49F00}" destId="{1639F40E-A8F0-436C-A465-AF41FEFDE913}" srcOrd="0" destOrd="0" presId="urn:microsoft.com/office/officeart/2005/8/layout/equation1"/>
    <dgm:cxn modelId="{D3C24BB4-67C7-4C4B-8D0B-9339176533B6}" srcId="{7E763DF8-1680-4556-BE1E-4441ACC295BA}" destId="{9EB664B7-C54E-4BF0-BF97-B2FA5D1B5FF2}" srcOrd="2" destOrd="0" parTransId="{11578D07-6BC5-4700-879C-3184A75FADF9}" sibTransId="{735CF2F0-EF8D-4B95-B252-A8B7D02A4259}"/>
    <dgm:cxn modelId="{E8BDBDBD-8EB2-4528-9EA5-E8AC809B20DF}" type="presOf" srcId="{8ED4202D-C24F-43E0-A132-0E0F517D70D7}" destId="{4F51B921-F593-49DE-8972-9AEBD609361E}" srcOrd="0" destOrd="0" presId="urn:microsoft.com/office/officeart/2005/8/layout/equation1"/>
    <dgm:cxn modelId="{0B995BCD-696D-490B-89BF-40D198F28E00}" type="presOf" srcId="{7E6D4E54-A7FF-4BE2-8B72-A3EFDEDAAD72}" destId="{97678992-D112-490B-B17E-C617FE561394}" srcOrd="0" destOrd="0" presId="urn:microsoft.com/office/officeart/2005/8/layout/equation1"/>
    <dgm:cxn modelId="{5631ABE2-A01D-40BF-89BF-F2A2C89D07DD}" type="presOf" srcId="{92512B39-68F4-4ADC-A36C-0D41B24C9F06}" destId="{37746F4D-2C5E-454B-9EA5-A7D97D6D9374}" srcOrd="0" destOrd="0" presId="urn:microsoft.com/office/officeart/2005/8/layout/equation1"/>
    <dgm:cxn modelId="{60F73AE7-1F94-43AC-8DE8-D2504463AD6D}" type="presParOf" srcId="{35D9CE34-8FAF-42B6-9B7B-2C0BB31A0975}" destId="{97678992-D112-490B-B17E-C617FE561394}" srcOrd="0" destOrd="0" presId="urn:microsoft.com/office/officeart/2005/8/layout/equation1"/>
    <dgm:cxn modelId="{870D7D50-EA8A-45F7-B29D-5E51ACB4E63D}" type="presParOf" srcId="{35D9CE34-8FAF-42B6-9B7B-2C0BB31A0975}" destId="{31B7F172-4028-40E5-B5EF-1230175BB6E9}" srcOrd="1" destOrd="0" presId="urn:microsoft.com/office/officeart/2005/8/layout/equation1"/>
    <dgm:cxn modelId="{242CEA04-CDA3-46F7-8F5D-4EA55606B4B6}" type="presParOf" srcId="{35D9CE34-8FAF-42B6-9B7B-2C0BB31A0975}" destId="{4F51B921-F593-49DE-8972-9AEBD609361E}" srcOrd="2" destOrd="0" presId="urn:microsoft.com/office/officeart/2005/8/layout/equation1"/>
    <dgm:cxn modelId="{36063F42-8513-46D3-A5B3-A3AA3BE34A96}" type="presParOf" srcId="{35D9CE34-8FAF-42B6-9B7B-2C0BB31A0975}" destId="{8BDEA401-7455-471A-9BBE-816BF444776E}" srcOrd="3" destOrd="0" presId="urn:microsoft.com/office/officeart/2005/8/layout/equation1"/>
    <dgm:cxn modelId="{B7613D60-9D2D-4AAD-8809-9DAFCD69710A}" type="presParOf" srcId="{35D9CE34-8FAF-42B6-9B7B-2C0BB31A0975}" destId="{37746F4D-2C5E-454B-9EA5-A7D97D6D9374}" srcOrd="4" destOrd="0" presId="urn:microsoft.com/office/officeart/2005/8/layout/equation1"/>
    <dgm:cxn modelId="{4D5C6E64-C278-42BD-AEA6-C57C93926A64}" type="presParOf" srcId="{35D9CE34-8FAF-42B6-9B7B-2C0BB31A0975}" destId="{F9220465-85A0-4667-879C-8897163BFAF1}" srcOrd="5" destOrd="0" presId="urn:microsoft.com/office/officeart/2005/8/layout/equation1"/>
    <dgm:cxn modelId="{D9ADA9A5-DBDD-499B-8393-3917100292F6}" type="presParOf" srcId="{35D9CE34-8FAF-42B6-9B7B-2C0BB31A0975}" destId="{1639F40E-A8F0-436C-A465-AF41FEFDE913}" srcOrd="6" destOrd="0" presId="urn:microsoft.com/office/officeart/2005/8/layout/equation1"/>
    <dgm:cxn modelId="{D66379DE-9933-4FFA-B883-AE035BCBA0DD}" type="presParOf" srcId="{35D9CE34-8FAF-42B6-9B7B-2C0BB31A0975}" destId="{2BD9B516-A105-41FE-9A8B-DFD0774C7036}" srcOrd="7" destOrd="0" presId="urn:microsoft.com/office/officeart/2005/8/layout/equation1"/>
    <dgm:cxn modelId="{12D05FC2-CC2F-4E70-B52E-A8A1A2C5405F}" type="presParOf" srcId="{35D9CE34-8FAF-42B6-9B7B-2C0BB31A0975}" destId="{3C922A15-2C77-4B1A-BDBA-3EC40BFF4AB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763DF8-1680-4556-BE1E-4441ACC295BA}" type="doc">
      <dgm:prSet loTypeId="urn:microsoft.com/office/officeart/2005/8/layout/equation1" loCatId="process" qsTypeId="urn:microsoft.com/office/officeart/2005/8/quickstyle/simple1#2" qsCatId="simple" csTypeId="urn:microsoft.com/office/officeart/2005/8/colors/accent1_1" csCatId="accent1" phldr="1"/>
      <dgm:spPr/>
    </dgm:pt>
    <dgm:pt modelId="{7E6D4E54-A7FF-4BE2-8B72-A3EFDEDAAD72}">
      <dgm:prSet phldrT="[Текст]"/>
      <dgm:spPr/>
      <dgm:t>
        <a:bodyPr/>
        <a:lstStyle/>
        <a:p>
          <a:r>
            <a:rPr lang="ru-RU" dirty="0" err="1"/>
            <a:t>Нацио</a:t>
          </a:r>
          <a:r>
            <a:rPr lang="ru-RU" dirty="0"/>
            <a:t>-</a:t>
          </a:r>
        </a:p>
        <a:p>
          <a:r>
            <a:rPr lang="ru-RU" dirty="0" err="1"/>
            <a:t>нальная</a:t>
          </a:r>
          <a:endParaRPr lang="ru-RU" dirty="0"/>
        </a:p>
      </dgm:t>
    </dgm:pt>
    <dgm:pt modelId="{228BC1D8-C8A5-4F38-AF69-EC68AA8D6E6F}" type="parTrans" cxnId="{22ED1817-E70E-4F6E-B955-70B9F184DFB2}">
      <dgm:prSet/>
      <dgm:spPr/>
      <dgm:t>
        <a:bodyPr/>
        <a:lstStyle/>
        <a:p>
          <a:endParaRPr lang="ru-RU"/>
        </a:p>
      </dgm:t>
    </dgm:pt>
    <dgm:pt modelId="{8ED4202D-C24F-43E0-A132-0E0F517D70D7}" type="sibTrans" cxnId="{22ED1817-E70E-4F6E-B955-70B9F184DFB2}">
      <dgm:prSet/>
      <dgm:spPr/>
      <dgm:t>
        <a:bodyPr/>
        <a:lstStyle/>
        <a:p>
          <a:endParaRPr lang="ru-RU"/>
        </a:p>
      </dgm:t>
    </dgm:pt>
    <dgm:pt modelId="{92512B39-68F4-4ADC-A36C-0D41B24C9F06}">
      <dgm:prSet phldrT="[Текст]"/>
      <dgm:spPr/>
      <dgm:t>
        <a:bodyPr/>
        <a:lstStyle/>
        <a:p>
          <a:r>
            <a:rPr lang="ru-RU" dirty="0" err="1"/>
            <a:t>Иност</a:t>
          </a:r>
          <a:r>
            <a:rPr lang="ru-RU" dirty="0"/>
            <a:t>-</a:t>
          </a:r>
        </a:p>
        <a:p>
          <a:r>
            <a:rPr lang="ru-RU" dirty="0" err="1"/>
            <a:t>ранная</a:t>
          </a:r>
          <a:endParaRPr lang="ru-RU" dirty="0"/>
        </a:p>
      </dgm:t>
    </dgm:pt>
    <dgm:pt modelId="{F2045752-AC52-43E8-B8B0-C7B6FF85143A}" type="parTrans" cxnId="{98C7DC12-FDA2-44B1-8696-548B0F66957A}">
      <dgm:prSet/>
      <dgm:spPr/>
      <dgm:t>
        <a:bodyPr/>
        <a:lstStyle/>
        <a:p>
          <a:endParaRPr lang="ru-RU"/>
        </a:p>
      </dgm:t>
    </dgm:pt>
    <dgm:pt modelId="{583C1ECF-6AEE-4874-8484-C2F372B49F00}" type="sibTrans" cxnId="{98C7DC12-FDA2-44B1-8696-548B0F66957A}">
      <dgm:prSet/>
      <dgm:spPr/>
      <dgm:t>
        <a:bodyPr/>
        <a:lstStyle/>
        <a:p>
          <a:endParaRPr lang="ru-RU"/>
        </a:p>
      </dgm:t>
    </dgm:pt>
    <dgm:pt modelId="{9EB664B7-C54E-4BF0-BF97-B2FA5D1B5FF2}">
      <dgm:prSet phldrT="[Текст]"/>
      <dgm:spPr/>
      <dgm:t>
        <a:bodyPr/>
        <a:lstStyle/>
        <a:p>
          <a:r>
            <a:rPr lang="ru-RU" dirty="0" err="1"/>
            <a:t>Совме</a:t>
          </a:r>
          <a:r>
            <a:rPr lang="ru-RU" dirty="0"/>
            <a:t>-</a:t>
          </a:r>
        </a:p>
        <a:p>
          <a:r>
            <a:rPr lang="ru-RU" dirty="0" err="1"/>
            <a:t>стная</a:t>
          </a:r>
          <a:endParaRPr lang="ru-RU" dirty="0"/>
        </a:p>
      </dgm:t>
    </dgm:pt>
    <dgm:pt modelId="{11578D07-6BC5-4700-879C-3184A75FADF9}" type="parTrans" cxnId="{D3C24BB4-67C7-4C4B-8D0B-9339176533B6}">
      <dgm:prSet/>
      <dgm:spPr/>
      <dgm:t>
        <a:bodyPr/>
        <a:lstStyle/>
        <a:p>
          <a:endParaRPr lang="ru-RU"/>
        </a:p>
      </dgm:t>
    </dgm:pt>
    <dgm:pt modelId="{735CF2F0-EF8D-4B95-B252-A8B7D02A4259}" type="sibTrans" cxnId="{D3C24BB4-67C7-4C4B-8D0B-9339176533B6}">
      <dgm:prSet/>
      <dgm:spPr/>
      <dgm:t>
        <a:bodyPr/>
        <a:lstStyle/>
        <a:p>
          <a:endParaRPr lang="ru-RU"/>
        </a:p>
      </dgm:t>
    </dgm:pt>
    <dgm:pt modelId="{35D9CE34-8FAF-42B6-9B7B-2C0BB31A0975}" type="pres">
      <dgm:prSet presAssocID="{7E763DF8-1680-4556-BE1E-4441ACC295BA}" presName="linearFlow" presStyleCnt="0">
        <dgm:presLayoutVars>
          <dgm:dir/>
          <dgm:resizeHandles val="exact"/>
        </dgm:presLayoutVars>
      </dgm:prSet>
      <dgm:spPr/>
    </dgm:pt>
    <dgm:pt modelId="{97678992-D112-490B-B17E-C617FE561394}" type="pres">
      <dgm:prSet presAssocID="{7E6D4E54-A7FF-4BE2-8B72-A3EFDEDAAD72}" presName="node" presStyleLbl="node1" presStyleIdx="0" presStyleCnt="3">
        <dgm:presLayoutVars>
          <dgm:bulletEnabled val="1"/>
        </dgm:presLayoutVars>
      </dgm:prSet>
      <dgm:spPr/>
    </dgm:pt>
    <dgm:pt modelId="{31B7F172-4028-40E5-B5EF-1230175BB6E9}" type="pres">
      <dgm:prSet presAssocID="{8ED4202D-C24F-43E0-A132-0E0F517D70D7}" presName="spacerL" presStyleCnt="0"/>
      <dgm:spPr/>
    </dgm:pt>
    <dgm:pt modelId="{4F51B921-F593-49DE-8972-9AEBD609361E}" type="pres">
      <dgm:prSet presAssocID="{8ED4202D-C24F-43E0-A132-0E0F517D70D7}" presName="sibTrans" presStyleLbl="sibTrans2D1" presStyleIdx="0" presStyleCnt="2"/>
      <dgm:spPr/>
    </dgm:pt>
    <dgm:pt modelId="{8BDEA401-7455-471A-9BBE-816BF444776E}" type="pres">
      <dgm:prSet presAssocID="{8ED4202D-C24F-43E0-A132-0E0F517D70D7}" presName="spacerR" presStyleCnt="0"/>
      <dgm:spPr/>
    </dgm:pt>
    <dgm:pt modelId="{37746F4D-2C5E-454B-9EA5-A7D97D6D9374}" type="pres">
      <dgm:prSet presAssocID="{92512B39-68F4-4ADC-A36C-0D41B24C9F06}" presName="node" presStyleLbl="node1" presStyleIdx="1" presStyleCnt="3">
        <dgm:presLayoutVars>
          <dgm:bulletEnabled val="1"/>
        </dgm:presLayoutVars>
      </dgm:prSet>
      <dgm:spPr/>
    </dgm:pt>
    <dgm:pt modelId="{F9220465-85A0-4667-879C-8897163BFAF1}" type="pres">
      <dgm:prSet presAssocID="{583C1ECF-6AEE-4874-8484-C2F372B49F00}" presName="spacerL" presStyleCnt="0"/>
      <dgm:spPr/>
    </dgm:pt>
    <dgm:pt modelId="{1639F40E-A8F0-436C-A465-AF41FEFDE913}" type="pres">
      <dgm:prSet presAssocID="{583C1ECF-6AEE-4874-8484-C2F372B49F00}" presName="sibTrans" presStyleLbl="sibTrans2D1" presStyleIdx="1" presStyleCnt="2"/>
      <dgm:spPr/>
    </dgm:pt>
    <dgm:pt modelId="{2BD9B516-A105-41FE-9A8B-DFD0774C7036}" type="pres">
      <dgm:prSet presAssocID="{583C1ECF-6AEE-4874-8484-C2F372B49F00}" presName="spacerR" presStyleCnt="0"/>
      <dgm:spPr/>
    </dgm:pt>
    <dgm:pt modelId="{3C922A15-2C77-4B1A-BDBA-3EC40BFF4AB7}" type="pres">
      <dgm:prSet presAssocID="{9EB664B7-C54E-4BF0-BF97-B2FA5D1B5FF2}" presName="node" presStyleLbl="node1" presStyleIdx="2" presStyleCnt="3">
        <dgm:presLayoutVars>
          <dgm:bulletEnabled val="1"/>
        </dgm:presLayoutVars>
      </dgm:prSet>
      <dgm:spPr/>
    </dgm:pt>
  </dgm:ptLst>
  <dgm:cxnLst>
    <dgm:cxn modelId="{12CFCA01-5615-4A3D-B477-1C82E27BF44D}" type="presOf" srcId="{9EB664B7-C54E-4BF0-BF97-B2FA5D1B5FF2}" destId="{3C922A15-2C77-4B1A-BDBA-3EC40BFF4AB7}" srcOrd="0" destOrd="0" presId="urn:microsoft.com/office/officeart/2005/8/layout/equation1"/>
    <dgm:cxn modelId="{AEAE2211-B998-4930-BC03-7F836AF06146}" type="presOf" srcId="{7E6D4E54-A7FF-4BE2-8B72-A3EFDEDAAD72}" destId="{97678992-D112-490B-B17E-C617FE561394}" srcOrd="0" destOrd="0" presId="urn:microsoft.com/office/officeart/2005/8/layout/equation1"/>
    <dgm:cxn modelId="{98C7DC12-FDA2-44B1-8696-548B0F66957A}" srcId="{7E763DF8-1680-4556-BE1E-4441ACC295BA}" destId="{92512B39-68F4-4ADC-A36C-0D41B24C9F06}" srcOrd="1" destOrd="0" parTransId="{F2045752-AC52-43E8-B8B0-C7B6FF85143A}" sibTransId="{583C1ECF-6AEE-4874-8484-C2F372B49F00}"/>
    <dgm:cxn modelId="{22ED1817-E70E-4F6E-B955-70B9F184DFB2}" srcId="{7E763DF8-1680-4556-BE1E-4441ACC295BA}" destId="{7E6D4E54-A7FF-4BE2-8B72-A3EFDEDAAD72}" srcOrd="0" destOrd="0" parTransId="{228BC1D8-C8A5-4F38-AF69-EC68AA8D6E6F}" sibTransId="{8ED4202D-C24F-43E0-A132-0E0F517D70D7}"/>
    <dgm:cxn modelId="{28254A61-BFDC-4B51-9679-C1FC313EE80A}" type="presOf" srcId="{8ED4202D-C24F-43E0-A132-0E0F517D70D7}" destId="{4F51B921-F593-49DE-8972-9AEBD609361E}" srcOrd="0" destOrd="0" presId="urn:microsoft.com/office/officeart/2005/8/layout/equation1"/>
    <dgm:cxn modelId="{06E380AF-7ECC-4C4E-9C40-4474BB3B12BF}" type="presOf" srcId="{7E763DF8-1680-4556-BE1E-4441ACC295BA}" destId="{35D9CE34-8FAF-42B6-9B7B-2C0BB31A0975}" srcOrd="0" destOrd="0" presId="urn:microsoft.com/office/officeart/2005/8/layout/equation1"/>
    <dgm:cxn modelId="{D3C24BB4-67C7-4C4B-8D0B-9339176533B6}" srcId="{7E763DF8-1680-4556-BE1E-4441ACC295BA}" destId="{9EB664B7-C54E-4BF0-BF97-B2FA5D1B5FF2}" srcOrd="2" destOrd="0" parTransId="{11578D07-6BC5-4700-879C-3184A75FADF9}" sibTransId="{735CF2F0-EF8D-4B95-B252-A8B7D02A4259}"/>
    <dgm:cxn modelId="{1AD209D6-F29A-4618-9F94-F64C7590D419}" type="presOf" srcId="{92512B39-68F4-4ADC-A36C-0D41B24C9F06}" destId="{37746F4D-2C5E-454B-9EA5-A7D97D6D9374}" srcOrd="0" destOrd="0" presId="urn:microsoft.com/office/officeart/2005/8/layout/equation1"/>
    <dgm:cxn modelId="{9EA364D9-4144-431B-AE5C-8CFA6D36FB30}" type="presOf" srcId="{583C1ECF-6AEE-4874-8484-C2F372B49F00}" destId="{1639F40E-A8F0-436C-A465-AF41FEFDE913}" srcOrd="0" destOrd="0" presId="urn:microsoft.com/office/officeart/2005/8/layout/equation1"/>
    <dgm:cxn modelId="{AA72969C-D45B-4306-9D7C-7427BAE47149}" type="presParOf" srcId="{35D9CE34-8FAF-42B6-9B7B-2C0BB31A0975}" destId="{97678992-D112-490B-B17E-C617FE561394}" srcOrd="0" destOrd="0" presId="urn:microsoft.com/office/officeart/2005/8/layout/equation1"/>
    <dgm:cxn modelId="{270C8E4F-04AA-4807-8316-707B687092D9}" type="presParOf" srcId="{35D9CE34-8FAF-42B6-9B7B-2C0BB31A0975}" destId="{31B7F172-4028-40E5-B5EF-1230175BB6E9}" srcOrd="1" destOrd="0" presId="urn:microsoft.com/office/officeart/2005/8/layout/equation1"/>
    <dgm:cxn modelId="{FFB89F3C-AF17-4A4A-9B68-0842079A475E}" type="presParOf" srcId="{35D9CE34-8FAF-42B6-9B7B-2C0BB31A0975}" destId="{4F51B921-F593-49DE-8972-9AEBD609361E}" srcOrd="2" destOrd="0" presId="urn:microsoft.com/office/officeart/2005/8/layout/equation1"/>
    <dgm:cxn modelId="{E4DD3E20-3B3E-4337-ADE9-AB1078F1B0C2}" type="presParOf" srcId="{35D9CE34-8FAF-42B6-9B7B-2C0BB31A0975}" destId="{8BDEA401-7455-471A-9BBE-816BF444776E}" srcOrd="3" destOrd="0" presId="urn:microsoft.com/office/officeart/2005/8/layout/equation1"/>
    <dgm:cxn modelId="{58BB4400-7801-4A22-9029-E50FF91C091D}" type="presParOf" srcId="{35D9CE34-8FAF-42B6-9B7B-2C0BB31A0975}" destId="{37746F4D-2C5E-454B-9EA5-A7D97D6D9374}" srcOrd="4" destOrd="0" presId="urn:microsoft.com/office/officeart/2005/8/layout/equation1"/>
    <dgm:cxn modelId="{F82F3F43-51ED-47A5-A83A-7C58B9E6682F}" type="presParOf" srcId="{35D9CE34-8FAF-42B6-9B7B-2C0BB31A0975}" destId="{F9220465-85A0-4667-879C-8897163BFAF1}" srcOrd="5" destOrd="0" presId="urn:microsoft.com/office/officeart/2005/8/layout/equation1"/>
    <dgm:cxn modelId="{18D51EE5-3235-4B97-B9B6-F712A8A766D7}" type="presParOf" srcId="{35D9CE34-8FAF-42B6-9B7B-2C0BB31A0975}" destId="{1639F40E-A8F0-436C-A465-AF41FEFDE913}" srcOrd="6" destOrd="0" presId="urn:microsoft.com/office/officeart/2005/8/layout/equation1"/>
    <dgm:cxn modelId="{F6B4DBDF-EE1A-498A-BCD2-B38B847B73CC}" type="presParOf" srcId="{35D9CE34-8FAF-42B6-9B7B-2C0BB31A0975}" destId="{2BD9B516-A105-41FE-9A8B-DFD0774C7036}" srcOrd="7" destOrd="0" presId="urn:microsoft.com/office/officeart/2005/8/layout/equation1"/>
    <dgm:cxn modelId="{F86B614A-00B3-47F8-98E9-2CFB1ACA9460}" type="presParOf" srcId="{35D9CE34-8FAF-42B6-9B7B-2C0BB31A0975}" destId="{3C922A15-2C77-4B1A-BDBA-3EC40BFF4AB7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78992-D112-490B-B17E-C617FE561394}">
      <dsp:nvSpPr>
        <dsp:cNvPr id="0" name=""/>
        <dsp:cNvSpPr/>
      </dsp:nvSpPr>
      <dsp:spPr>
        <a:xfrm>
          <a:off x="1447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 err="1"/>
            <a:t>Государ</a:t>
          </a:r>
          <a:r>
            <a:rPr lang="ru-RU" sz="2600" kern="1200" dirty="0"/>
            <a:t>-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 err="1"/>
            <a:t>ственная</a:t>
          </a:r>
          <a:endParaRPr lang="ru-RU" sz="2600" kern="1200" dirty="0"/>
        </a:p>
      </dsp:txBody>
      <dsp:txXfrm>
        <a:off x="282523" y="1353422"/>
        <a:ext cx="1357154" cy="1357154"/>
      </dsp:txXfrm>
    </dsp:sp>
    <dsp:sp modelId="{4F51B921-F593-49DE-8972-9AEBD609361E}">
      <dsp:nvSpPr>
        <dsp:cNvPr id="0" name=""/>
        <dsp:cNvSpPr/>
      </dsp:nvSpPr>
      <dsp:spPr>
        <a:xfrm>
          <a:off x="2076601" y="1475401"/>
          <a:ext cx="1113197" cy="111319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>
        <a:off x="2224155" y="1901088"/>
        <a:ext cx="818089" cy="261823"/>
      </dsp:txXfrm>
    </dsp:sp>
    <dsp:sp modelId="{37746F4D-2C5E-454B-9EA5-A7D97D6D9374}">
      <dsp:nvSpPr>
        <dsp:cNvPr id="0" name=""/>
        <dsp:cNvSpPr/>
      </dsp:nvSpPr>
      <dsp:spPr>
        <a:xfrm>
          <a:off x="3345646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Частная</a:t>
          </a:r>
        </a:p>
      </dsp:txBody>
      <dsp:txXfrm>
        <a:off x="3626722" y="1353422"/>
        <a:ext cx="1357154" cy="1357154"/>
      </dsp:txXfrm>
    </dsp:sp>
    <dsp:sp modelId="{1639F40E-A8F0-436C-A465-AF41FEFDE913}">
      <dsp:nvSpPr>
        <dsp:cNvPr id="0" name=""/>
        <dsp:cNvSpPr/>
      </dsp:nvSpPr>
      <dsp:spPr>
        <a:xfrm>
          <a:off x="5420800" y="1475401"/>
          <a:ext cx="1113197" cy="111319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100" kern="1200"/>
        </a:p>
      </dsp:txBody>
      <dsp:txXfrm>
        <a:off x="5568354" y="1704720"/>
        <a:ext cx="818089" cy="654559"/>
      </dsp:txXfrm>
    </dsp:sp>
    <dsp:sp modelId="{3C922A15-2C77-4B1A-BDBA-3EC40BFF4AB7}">
      <dsp:nvSpPr>
        <dsp:cNvPr id="0" name=""/>
        <dsp:cNvSpPr/>
      </dsp:nvSpPr>
      <dsp:spPr>
        <a:xfrm>
          <a:off x="6689845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/>
            <a:t>Смешан-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kern="1200" dirty="0" err="1"/>
            <a:t>ная</a:t>
          </a:r>
          <a:endParaRPr lang="ru-RU" sz="2600" kern="1200" dirty="0"/>
        </a:p>
      </dsp:txBody>
      <dsp:txXfrm>
        <a:off x="6970921" y="1353422"/>
        <a:ext cx="1357154" cy="1357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78992-D112-490B-B17E-C617FE561394}">
      <dsp:nvSpPr>
        <dsp:cNvPr id="0" name=""/>
        <dsp:cNvSpPr/>
      </dsp:nvSpPr>
      <dsp:spPr>
        <a:xfrm>
          <a:off x="1447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Нацио</a:t>
          </a:r>
          <a:r>
            <a:rPr lang="ru-RU" sz="2900" kern="1200" dirty="0"/>
            <a:t>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нальная</a:t>
          </a:r>
          <a:endParaRPr lang="ru-RU" sz="2900" kern="1200" dirty="0"/>
        </a:p>
      </dsp:txBody>
      <dsp:txXfrm>
        <a:off x="282523" y="1353422"/>
        <a:ext cx="1357154" cy="1357154"/>
      </dsp:txXfrm>
    </dsp:sp>
    <dsp:sp modelId="{4F51B921-F593-49DE-8972-9AEBD609361E}">
      <dsp:nvSpPr>
        <dsp:cNvPr id="0" name=""/>
        <dsp:cNvSpPr/>
      </dsp:nvSpPr>
      <dsp:spPr>
        <a:xfrm>
          <a:off x="2076601" y="1475401"/>
          <a:ext cx="1113197" cy="1113197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800" kern="1200"/>
        </a:p>
      </dsp:txBody>
      <dsp:txXfrm>
        <a:off x="2224155" y="1901088"/>
        <a:ext cx="818089" cy="261823"/>
      </dsp:txXfrm>
    </dsp:sp>
    <dsp:sp modelId="{37746F4D-2C5E-454B-9EA5-A7D97D6D9374}">
      <dsp:nvSpPr>
        <dsp:cNvPr id="0" name=""/>
        <dsp:cNvSpPr/>
      </dsp:nvSpPr>
      <dsp:spPr>
        <a:xfrm>
          <a:off x="3345646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Иност</a:t>
          </a:r>
          <a:r>
            <a:rPr lang="ru-RU" sz="2900" kern="1200" dirty="0"/>
            <a:t>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ранная</a:t>
          </a:r>
          <a:endParaRPr lang="ru-RU" sz="2900" kern="1200" dirty="0"/>
        </a:p>
      </dsp:txBody>
      <dsp:txXfrm>
        <a:off x="3626722" y="1353422"/>
        <a:ext cx="1357154" cy="1357154"/>
      </dsp:txXfrm>
    </dsp:sp>
    <dsp:sp modelId="{1639F40E-A8F0-436C-A465-AF41FEFDE913}">
      <dsp:nvSpPr>
        <dsp:cNvPr id="0" name=""/>
        <dsp:cNvSpPr/>
      </dsp:nvSpPr>
      <dsp:spPr>
        <a:xfrm>
          <a:off x="5420800" y="1475401"/>
          <a:ext cx="1113197" cy="1113197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2400" kern="1200"/>
        </a:p>
      </dsp:txBody>
      <dsp:txXfrm>
        <a:off x="5568354" y="1704720"/>
        <a:ext cx="818089" cy="654559"/>
      </dsp:txXfrm>
    </dsp:sp>
    <dsp:sp modelId="{3C922A15-2C77-4B1A-BDBA-3EC40BFF4AB7}">
      <dsp:nvSpPr>
        <dsp:cNvPr id="0" name=""/>
        <dsp:cNvSpPr/>
      </dsp:nvSpPr>
      <dsp:spPr>
        <a:xfrm>
          <a:off x="6689845" y="1072346"/>
          <a:ext cx="1919306" cy="191930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Совме</a:t>
          </a:r>
          <a:r>
            <a:rPr lang="ru-RU" sz="2900" kern="1200" dirty="0"/>
            <a:t>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900" kern="1200" dirty="0" err="1"/>
            <a:t>стная</a:t>
          </a:r>
          <a:endParaRPr lang="ru-RU" sz="2900" kern="1200" dirty="0"/>
        </a:p>
      </dsp:txBody>
      <dsp:txXfrm>
        <a:off x="6970921" y="1353422"/>
        <a:ext cx="1357154" cy="1357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8658411E-26B0-4003-843B-4574ED47F15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8D11BB-C4A7-4848-A417-D6BEE975F0F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1B834-68CE-459A-A7F5-921307F6B25A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DCBEC1A-1DAC-4987-A092-46734982A2B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FF502DF1-3CB6-4BB0-8D66-9CFEB4396AC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3A260F-637C-4546-A7CE-F667A07B052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7ABE79-9D7D-41A1-AD01-4898DB1D5AB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EF2064-DDFA-48D4-BE38-3573DD50CB1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B2C057-1511-4C09-82EC-735D22E658B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3F36E45-50FF-4FF1-A85E-3F3ED237F1D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17E80B-216C-4E25-A243-51DE95C4A046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60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B95C981-9DC6-46A7-8AE4-FB809287EB4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286000"/>
            <a:ext cx="6705600" cy="1752600"/>
          </a:xfrm>
        </p:spPr>
        <p:txBody>
          <a:bodyPr/>
          <a:lstStyle/>
          <a:p>
            <a:pPr algn="ctr" eaLnBrk="1" hangingPunct="1"/>
            <a:r>
              <a:rPr lang="ru-RU" altLang="ru-RU" b="1" dirty="0">
                <a:solidFill>
                  <a:srgbClr val="000066"/>
                </a:solidFill>
              </a:rPr>
              <a:t>Экономические системы общества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6C5B52-FACE-41B8-8723-CDBE402F3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 чего состоит экономическая система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0F82A-A10D-495D-BAFA-886863576DBE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/>
              <a:t>Совокупность элементов системы.</a:t>
            </a:r>
          </a:p>
          <a:p>
            <a:r>
              <a:rPr lang="ru-RU" dirty="0"/>
              <a:t>Отношения складывающиеся между ними.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Другая структура:</a:t>
            </a:r>
          </a:p>
          <a:p>
            <a:r>
              <a:rPr lang="ru-RU" dirty="0"/>
              <a:t>Производственные силы.</a:t>
            </a:r>
          </a:p>
          <a:p>
            <a:r>
              <a:rPr lang="ru-RU" dirty="0"/>
              <a:t>Производственные отношения.</a:t>
            </a:r>
          </a:p>
          <a:p>
            <a:r>
              <a:rPr lang="ru-RU" dirty="0"/>
              <a:t>Система хозяйствования.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22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 dirty="0"/>
              <a:t>СТРУКТУРНЫЕ ЭЛЕМЕНТЫ ЭС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+mj-lt"/>
              </a:rPr>
              <a:t>1. Производительные силы – </a:t>
            </a:r>
            <a:r>
              <a:rPr lang="ru-RU" b="0" i="1" dirty="0">
                <a:latin typeface="+mj-lt"/>
              </a:rPr>
              <a:t>это средства производства, </a:t>
            </a:r>
            <a:r>
              <a:rPr lang="ru-RU" b="0" i="1" dirty="0">
                <a:solidFill>
                  <a:schemeClr val="tx2"/>
                </a:solidFill>
                <a:latin typeface="+mj-lt"/>
              </a:rPr>
              <a:t>т.е. средства труда (то, с помощью чего осуществляется деятельность) и предметы труда (то, на что направлена деятельность)</a:t>
            </a:r>
            <a:r>
              <a:rPr lang="ru-RU" b="0" i="1" dirty="0">
                <a:latin typeface="+mj-lt"/>
              </a:rPr>
              <a:t> и рабочая сила, используемые в производстве;</a:t>
            </a: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sz="2800" dirty="0">
                <a:latin typeface="+mj-lt"/>
              </a:rPr>
              <a:t>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981200" y="457200"/>
            <a:ext cx="6096000" cy="4572000"/>
          </a:xfr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762000" y="304800"/>
            <a:ext cx="7491412" cy="6019800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dirty="0"/>
              <a:t>2. Производственные отношения – </a:t>
            </a:r>
            <a:r>
              <a:rPr lang="ru-RU" b="0" i="1" dirty="0"/>
              <a:t>это отношения между людьми в процессе производства</a:t>
            </a:r>
            <a:r>
              <a:rPr lang="ru-RU" dirty="0"/>
              <a:t>;</a:t>
            </a:r>
          </a:p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ru-RU" sz="3600" dirty="0"/>
              <a:t> </a:t>
            </a:r>
            <a:r>
              <a:rPr lang="ru-RU" sz="2800" dirty="0"/>
              <a:t>Виды производственных отношений:</a:t>
            </a:r>
          </a:p>
          <a:p>
            <a:pPr algn="just" eaLnBrk="1" hangingPunct="1">
              <a:defRPr/>
            </a:pPr>
            <a:r>
              <a:rPr lang="ru-RU" sz="2400" b="0" dirty="0"/>
              <a:t>между государствами (международные производственные отношения);</a:t>
            </a:r>
          </a:p>
          <a:p>
            <a:pPr algn="just" eaLnBrk="1" hangingPunct="1">
              <a:defRPr/>
            </a:pPr>
            <a:r>
              <a:rPr lang="ru-RU" sz="2400" b="0" dirty="0"/>
              <a:t>между государством и фирмами (предприятиями);</a:t>
            </a:r>
          </a:p>
          <a:p>
            <a:pPr algn="just" eaLnBrk="1" hangingPunct="1">
              <a:defRPr/>
            </a:pPr>
            <a:r>
              <a:rPr lang="ru-RU" sz="2400" b="0" dirty="0"/>
              <a:t>между государством и домашними хозяйствами;</a:t>
            </a:r>
          </a:p>
          <a:p>
            <a:pPr algn="just" eaLnBrk="1" hangingPunct="1">
              <a:defRPr/>
            </a:pPr>
            <a:r>
              <a:rPr lang="ru-RU" sz="2400" b="0" dirty="0"/>
              <a:t>между предприятиями;</a:t>
            </a:r>
          </a:p>
          <a:p>
            <a:pPr algn="just" eaLnBrk="1" hangingPunct="1">
              <a:defRPr/>
            </a:pPr>
            <a:r>
              <a:rPr lang="ru-RU" sz="2400" b="0" dirty="0"/>
              <a:t>внутри предприятия;</a:t>
            </a:r>
          </a:p>
          <a:p>
            <a:pPr algn="just" eaLnBrk="1" hangingPunct="1">
              <a:defRPr/>
            </a:pPr>
            <a:r>
              <a:rPr lang="ru-RU" sz="2400" b="0" dirty="0"/>
              <a:t>между предприятиями и домашними хозяйствами.</a:t>
            </a: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br>
              <a:rPr lang="ru-RU" sz="3600" dirty="0"/>
            </a:br>
            <a:endParaRPr lang="ru-RU" sz="3600" dirty="0"/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0" y="457200"/>
            <a:ext cx="6096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Объект 2"/>
          <p:cNvSpPr>
            <a:spLocks noGrp="1"/>
          </p:cNvSpPr>
          <p:nvPr>
            <p:ph sz="quarter" idx="1"/>
          </p:nvPr>
        </p:nvSpPr>
        <p:spPr>
          <a:xfrm>
            <a:off x="914400" y="152400"/>
            <a:ext cx="8077200" cy="6391275"/>
          </a:xfrm>
        </p:spPr>
        <p:txBody>
          <a:bodyPr/>
          <a:lstStyle/>
          <a:p>
            <a:pPr algn="just"/>
            <a:r>
              <a:rPr lang="ru-RU" altLang="ru-RU" dirty="0"/>
              <a:t>Система хозяйствования – </a:t>
            </a:r>
            <a:r>
              <a:rPr lang="ru-RU" altLang="ru-RU" b="0" i="1" dirty="0"/>
              <a:t>совокупность организационных структур, конкретных форм хозяйствования и методов управления, основанных на определенных отношениях собственности</a:t>
            </a:r>
            <a:r>
              <a:rPr lang="ru-RU" altLang="ru-RU" dirty="0"/>
              <a:t>.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195763"/>
            <a:ext cx="22479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886200"/>
            <a:ext cx="39528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D20DDF-B583-44B8-A8E3-F9413C5C9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438400"/>
            <a:ext cx="7543800" cy="144780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Для чего выделять типы экономических систем?</a:t>
            </a:r>
          </a:p>
        </p:txBody>
      </p:sp>
    </p:spTree>
    <p:extLst>
      <p:ext uri="{BB962C8B-B14F-4D97-AF65-F5344CB8AC3E}">
        <p14:creationId xmlns:p14="http://schemas.microsoft.com/office/powerpoint/2010/main" val="526337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609600" indent="-609600"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800" dirty="0">
                <a:latin typeface="+mj-lt"/>
              </a:rPr>
              <a:t>1. Формационный подход К Маркса (речь о собственности на средства производства):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первобытнообщинный строй,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рабовладельческий,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феодальный,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капиталистический, 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Социалистический;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609600" indent="-609600"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800" dirty="0">
                <a:latin typeface="+mj-lt"/>
              </a:rPr>
              <a:t>2. У. </a:t>
            </a:r>
            <a:r>
              <a:rPr lang="ru-RU" sz="2800" dirty="0" err="1">
                <a:latin typeface="+mj-lt"/>
              </a:rPr>
              <a:t>Ростоу</a:t>
            </a:r>
            <a:r>
              <a:rPr lang="ru-RU" sz="2800" dirty="0">
                <a:latin typeface="+mj-lt"/>
              </a:rPr>
              <a:t> создал теорию экономического роста «Взлет к самоподдерживающемуся росту», в основу которой положил уровень развития производительных сил: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традиционное общество</a:t>
            </a:r>
            <a:r>
              <a:rPr lang="ru-RU" sz="2800" dirty="0">
                <a:latin typeface="+mj-lt"/>
              </a:rPr>
              <a:t>;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предпосылки для взлета (переходное общество)</a:t>
            </a:r>
            <a:r>
              <a:rPr lang="ru-RU" sz="2800" dirty="0">
                <a:latin typeface="+mj-lt"/>
              </a:rPr>
              <a:t>;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стадия «взлета» (экономическая система сдвига)</a:t>
            </a:r>
            <a:r>
              <a:rPr lang="ru-RU" sz="2800" dirty="0">
                <a:latin typeface="+mj-lt"/>
              </a:rPr>
              <a:t>;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стадия зрелости (общество экономической зрелости)</a:t>
            </a:r>
            <a:r>
              <a:rPr lang="ru-RU" sz="2800" dirty="0">
                <a:latin typeface="+mj-lt"/>
              </a:rPr>
              <a:t>;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i="1" dirty="0">
                <a:latin typeface="+mj-lt"/>
              </a:rPr>
              <a:t>общество высокого массового потребления</a:t>
            </a:r>
            <a:r>
              <a:rPr lang="ru-RU" sz="2800" dirty="0">
                <a:latin typeface="+mj-lt"/>
              </a:rPr>
              <a:t>. </a:t>
            </a:r>
          </a:p>
          <a:p>
            <a:pPr marL="609600" indent="-609600" algn="just" eaLnBrk="1" hangingPunct="1">
              <a:lnSpc>
                <a:spcPct val="80000"/>
              </a:lnSpc>
              <a:defRPr/>
            </a:pPr>
            <a:r>
              <a:rPr lang="ru-RU" sz="2800" dirty="0">
                <a:latin typeface="+mj-lt"/>
              </a:rPr>
              <a:t>стадия  «поиска качества жизни»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/>
              <a:t>2. ТИПЫ ЭКОНОМИЧЕСКИХ СИСТЕМ</a:t>
            </a:r>
          </a:p>
        </p:txBody>
      </p:sp>
      <p:pic>
        <p:nvPicPr>
          <p:cNvPr id="44034" name="Picture 2" descr="C:\Users\Дом\Pictures\Для презентаций\'dn\Концепция_Ростоу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799"/>
            <a:ext cx="8001000" cy="56156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/>
              <a:t>УЧЕБНЫЕ ВОПРОСЫ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marL="609600" indent="-609600" algn="just" eaLnBrk="1" hangingPunct="1">
              <a:buFont typeface="Wingdings" pitchFamily="2" charset="2"/>
              <a:buAutoNum type="arabicPeriod"/>
              <a:defRPr/>
            </a:pPr>
            <a:r>
              <a:rPr lang="ru-RU" dirty="0">
                <a:latin typeface="+mj-lt"/>
              </a:rPr>
              <a:t>Понятие экономической системы общества, её структура</a:t>
            </a:r>
          </a:p>
          <a:p>
            <a:pPr marL="609600" indent="-609600" algn="just" eaLnBrk="1" hangingPunct="1">
              <a:buFont typeface="Wingdings" pitchFamily="2" charset="2"/>
              <a:buAutoNum type="arabicPeriod"/>
              <a:defRPr/>
            </a:pPr>
            <a:r>
              <a:rPr lang="ru-RU" dirty="0">
                <a:latin typeface="+mj-lt"/>
              </a:rPr>
              <a:t>Типы экономических систем</a:t>
            </a:r>
          </a:p>
          <a:p>
            <a:pPr marL="609600" indent="-609600" algn="just">
              <a:buFont typeface="Wingdings" pitchFamily="2" charset="2"/>
              <a:buAutoNum type="arabicPeriod"/>
              <a:defRPr/>
            </a:pPr>
            <a:r>
              <a:rPr lang="ru-RU" dirty="0"/>
              <a:t>Понятие собственности и ее виды</a:t>
            </a:r>
            <a:endParaRPr lang="ru-RU" dirty="0">
              <a:latin typeface="+mj-lt"/>
            </a:endParaRPr>
          </a:p>
          <a:p>
            <a:pPr marL="609600" indent="-609600" algn="just" eaLnBrk="1" hangingPunct="1">
              <a:buFont typeface="Wingdings" pitchFamily="2" charset="2"/>
              <a:buAutoNum type="arabicPeriod"/>
              <a:defRPr/>
            </a:pPr>
            <a:r>
              <a:rPr lang="ru-RU" dirty="0">
                <a:latin typeface="+mj-lt"/>
              </a:rPr>
              <a:t>Особенности белорусской национальной модели экономики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sz="3200" b="1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marL="609600" indent="-609600"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800" dirty="0">
                <a:latin typeface="+mj-lt"/>
              </a:rPr>
              <a:t>А) Традиционное общество: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характеризуется натуральным сельским хозяйством или охотой и собирательством; почти полностью "первичный" сектор экономики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используются ограниченные технологии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некоторый прогресс и усовершенствование процессов, но ограниченные возможности для экономического роста из-за отсутствия современных технологий, отсутствия классовой или индивидуальной экономической мобильности (</a:t>
            </a:r>
            <a:r>
              <a:rPr lang="ru-RU" sz="2500" dirty="0" err="1">
                <a:latin typeface="+mj-lt"/>
              </a:rPr>
              <a:t>стабильненько</a:t>
            </a:r>
            <a:r>
              <a:rPr lang="ru-RU" sz="2500" dirty="0">
                <a:latin typeface="+mj-lt"/>
              </a:rPr>
              <a:t>)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нет централизованных наций или политических систем.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8229600" cy="4937760"/>
          </a:xfrm>
        </p:spPr>
        <p:txBody>
          <a:bodyPr>
            <a:noAutofit/>
          </a:bodyPr>
          <a:lstStyle/>
          <a:p>
            <a:pPr marL="609600" indent="-609600" algn="just">
              <a:lnSpc>
                <a:spcPct val="80000"/>
              </a:lnSpc>
              <a:buNone/>
              <a:defRPr/>
            </a:pPr>
            <a:r>
              <a:rPr lang="ru-RU" sz="2800" dirty="0">
                <a:latin typeface="+mj-lt"/>
              </a:rPr>
              <a:t>Б) </a:t>
            </a:r>
            <a:r>
              <a:rPr lang="ru-RU" sz="2800" dirty="0"/>
              <a:t>предпосылки для взлета </a:t>
            </a:r>
            <a:r>
              <a:rPr lang="ru-RU" sz="2800" dirty="0">
                <a:latin typeface="+mj-lt"/>
              </a:rPr>
              <a:t>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Внешний спрос на сырье инициирует экономические изменения.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Развитие более продуктивного, коммерческого сельского хозяйства и товарных культур, не потребляемых производителями и / или в значительной степени экспортируемых.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Инвестиции в изменения физической среды для расширения производства (т.е. ирригация, каналы, порты)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Увеличение распространения технологий и улучшение существующих технологий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Изменение социальной структуры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Зарождается индивидуальная мобильность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Развитие национальной идентичности и общих экономических интересов.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8229600" cy="4937760"/>
          </a:xfrm>
        </p:spPr>
        <p:txBody>
          <a:bodyPr>
            <a:noAutofit/>
          </a:bodyPr>
          <a:lstStyle/>
          <a:p>
            <a:pPr marL="609600" indent="-609600" algn="just">
              <a:lnSpc>
                <a:spcPct val="80000"/>
              </a:lnSpc>
              <a:buNone/>
              <a:defRPr/>
            </a:pPr>
            <a:r>
              <a:rPr lang="ru-RU" sz="2800" dirty="0">
                <a:latin typeface="+mj-lt"/>
              </a:rPr>
              <a:t>В) </a:t>
            </a:r>
            <a:r>
              <a:rPr lang="ru-RU" sz="2800" dirty="0"/>
              <a:t>стадия «взлета» </a:t>
            </a:r>
            <a:r>
              <a:rPr lang="ru-RU" sz="2800" dirty="0">
                <a:latin typeface="+mj-lt"/>
              </a:rPr>
              <a:t>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Увеличивается урбанизация, идет индустриализация, происходят технологические прорывы.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«Вторичный» (производящий товар) сектор расширяется, и соотношение вторичного и первичного секторов в экономике быстро смещается в сторону вторичного.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Текстиль и одежда, как правило, являются первой отраслью «взлета», как это произошло в британской классической «Промышленной революции».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Примером фазы взлета является сельскохозяйственная (зеленая) революция 1960-х годов.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8229600" cy="4937760"/>
          </a:xfrm>
        </p:spPr>
        <p:txBody>
          <a:bodyPr>
            <a:noAutofit/>
          </a:bodyPr>
          <a:lstStyle/>
          <a:p>
            <a:pPr marL="609600" indent="-609600" algn="just">
              <a:lnSpc>
                <a:spcPct val="80000"/>
              </a:lnSpc>
              <a:buNone/>
              <a:defRPr/>
            </a:pPr>
            <a:r>
              <a:rPr lang="ru-RU" sz="2800" dirty="0">
                <a:latin typeface="+mj-lt"/>
              </a:rPr>
              <a:t>В) </a:t>
            </a:r>
            <a:r>
              <a:rPr lang="ru-RU" sz="2800" i="1" dirty="0"/>
              <a:t>стадия зрелости </a:t>
            </a:r>
            <a:r>
              <a:rPr lang="ru-RU" sz="2800" dirty="0">
                <a:latin typeface="+mj-lt"/>
              </a:rPr>
              <a:t>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Диверсификация производственной базы; несколько отраслей расширяются, и новые быстро внедряются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Производство переходит от инвестиций (капитальных товаров) к потребительским товарам длительного пользования и внутреннему потреблению.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Бурное развитие транспортной инфраструктуры.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Крупные инвестиции в социальную инфраструктуру (школы, университеты, больницы и т. д.)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8229600" cy="4937760"/>
          </a:xfrm>
        </p:spPr>
        <p:txBody>
          <a:bodyPr>
            <a:noAutofit/>
          </a:bodyPr>
          <a:lstStyle/>
          <a:p>
            <a:pPr marL="609600" indent="-609600" algn="just">
              <a:lnSpc>
                <a:spcPct val="80000"/>
              </a:lnSpc>
              <a:buNone/>
              <a:defRPr/>
            </a:pPr>
            <a:r>
              <a:rPr lang="ru-RU" sz="2800" dirty="0">
                <a:latin typeface="+mj-lt"/>
              </a:rPr>
              <a:t>Г) </a:t>
            </a:r>
            <a:r>
              <a:rPr lang="ru-RU" sz="2800" i="1" dirty="0"/>
              <a:t>общество высокого массового потребления </a:t>
            </a:r>
            <a:r>
              <a:rPr lang="ru-RU" sz="2800" dirty="0">
                <a:latin typeface="+mj-lt"/>
              </a:rPr>
              <a:t>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промышленность доминирует в экономике;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первичный сектор имеет значительно меньший вес в экономике и обществе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широкое распространение и использование ценных потребительских товаров (например, автомобилей)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потребители, как правило, имеют дополнительный доход сверх первичных потребностей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Преобладание городского общество (движение от сельских местностей к городам)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/>
          <a:lstStyle/>
          <a:p>
            <a:pPr algn="ctr" eaLnBrk="1" hangingPunct="1"/>
            <a:r>
              <a:rPr lang="ru-RU" altLang="ru-RU" sz="3200" b="1" dirty="0"/>
              <a:t>2. ТИПЫ ЭКОНОМИЧЕСКИХ СИСТЕМ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33400" y="1066800"/>
            <a:ext cx="8229600" cy="4937760"/>
          </a:xfrm>
        </p:spPr>
        <p:txBody>
          <a:bodyPr>
            <a:noAutofit/>
          </a:bodyPr>
          <a:lstStyle/>
          <a:p>
            <a:pPr marL="609600" indent="-609600" algn="just">
              <a:lnSpc>
                <a:spcPct val="80000"/>
              </a:lnSpc>
              <a:buNone/>
              <a:defRPr/>
            </a:pPr>
            <a:r>
              <a:rPr lang="ru-RU" sz="2800" dirty="0">
                <a:latin typeface="+mj-lt"/>
              </a:rPr>
              <a:t>Г) </a:t>
            </a:r>
            <a:r>
              <a:rPr lang="ru-RU" sz="2800" i="1" dirty="0"/>
              <a:t>общество «поиска качества жизни»</a:t>
            </a:r>
            <a:r>
              <a:rPr lang="ru-RU" sz="2800" dirty="0">
                <a:latin typeface="+mj-lt"/>
              </a:rPr>
              <a:t>: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распространение больших семей;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доход не является критерием увеличения дней отдыха;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потребительские товары становятся более долговечными и разнообразными;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новые американцы будут вести себя так, чтобы высокая экономическая безопасность и уровень массового потребления считались нормой;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рост городского и пригородного населения, </a:t>
            </a:r>
          </a:p>
          <a:p>
            <a:pPr marL="883920" lvl="1" indent="-609600" algn="just">
              <a:lnSpc>
                <a:spcPct val="80000"/>
              </a:lnSpc>
              <a:defRPr/>
            </a:pPr>
            <a:r>
              <a:rPr lang="ru-RU" sz="2500" dirty="0">
                <a:latin typeface="+mj-lt"/>
              </a:rPr>
              <a:t>рост потребительских товаров и услуг.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38200" y="304800"/>
            <a:ext cx="7491412" cy="570547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3. </a:t>
            </a:r>
            <a:r>
              <a:rPr lang="ru-RU" sz="3600" dirty="0">
                <a:latin typeface="+mj-lt"/>
              </a:rPr>
              <a:t>Близкая теория выдвинута в начале 70-х годов </a:t>
            </a:r>
            <a:r>
              <a:rPr lang="en-US" sz="3600" dirty="0">
                <a:latin typeface="+mj-lt"/>
              </a:rPr>
              <a:t>XX</a:t>
            </a:r>
            <a:r>
              <a:rPr lang="ru-RU" sz="3600" dirty="0">
                <a:latin typeface="+mj-lt"/>
              </a:rPr>
              <a:t> века американским социологом Д. Беллом в работе «Приход индустриального общества». Он разделил общество на: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600" dirty="0">
                <a:latin typeface="+mj-lt"/>
              </a:rPr>
              <a:t> </a:t>
            </a:r>
            <a:r>
              <a:rPr lang="ru-RU" sz="3600" i="1" dirty="0">
                <a:latin typeface="+mj-lt"/>
              </a:rPr>
              <a:t>доиндустриальное;</a:t>
            </a:r>
            <a:r>
              <a:rPr lang="ru-RU" sz="3600" dirty="0">
                <a:latin typeface="+mj-lt"/>
              </a:rPr>
              <a:t>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600" i="1" dirty="0">
                <a:latin typeface="+mj-lt"/>
              </a:rPr>
              <a:t>индустриальное;</a:t>
            </a:r>
            <a:endParaRPr lang="ru-RU" sz="3600" dirty="0">
              <a:latin typeface="+mj-lt"/>
            </a:endParaRP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600" dirty="0">
                <a:latin typeface="+mj-lt"/>
              </a:rPr>
              <a:t> </a:t>
            </a:r>
            <a:r>
              <a:rPr lang="ru-RU" sz="3600" i="1" dirty="0">
                <a:latin typeface="+mj-lt"/>
              </a:rPr>
              <a:t>постиндустриальное;</a:t>
            </a:r>
          </a:p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endParaRPr lang="ru-RU" sz="3600" dirty="0">
              <a:latin typeface="+mj-l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533400"/>
            <a:ext cx="8305800" cy="5705475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 typeface="Wingdings" pitchFamily="2" charset="2"/>
              <a:buNone/>
              <a:defRPr/>
            </a:pPr>
            <a:r>
              <a:rPr lang="ru-RU" sz="3200" dirty="0">
                <a:latin typeface="+mj-lt"/>
              </a:rPr>
              <a:t>4. Немецкий экономист Б. </a:t>
            </a:r>
            <a:r>
              <a:rPr lang="ru-RU" sz="3200" dirty="0" err="1">
                <a:latin typeface="+mj-lt"/>
              </a:rPr>
              <a:t>Гильдебранд</a:t>
            </a:r>
            <a:r>
              <a:rPr lang="ru-RU" sz="3200" dirty="0">
                <a:latin typeface="+mj-lt"/>
              </a:rPr>
              <a:t> в качестве критерия уровня производства использовал меновые отношения (как осуществлялся обмен) и поэтому выделял три исторических типа экономических систем: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200" i="1" dirty="0">
                <a:latin typeface="+mj-lt"/>
              </a:rPr>
              <a:t>натуральный;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200" i="1" dirty="0">
                <a:latin typeface="+mj-lt"/>
              </a:rPr>
              <a:t>денежный; </a:t>
            </a:r>
          </a:p>
          <a:p>
            <a:pPr algn="just" eaLnBrk="1" hangingPunct="1">
              <a:lnSpc>
                <a:spcPct val="80000"/>
              </a:lnSpc>
              <a:defRPr/>
            </a:pPr>
            <a:r>
              <a:rPr lang="ru-RU" sz="3200" i="1" dirty="0">
                <a:latin typeface="+mj-lt"/>
              </a:rPr>
              <a:t>кредитный.</a:t>
            </a:r>
            <a:r>
              <a:rPr lang="ru-RU" sz="3200" dirty="0">
                <a:latin typeface="+mj-lt"/>
              </a:rPr>
              <a:t> 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6EB133-5298-4A43-AEBD-78F58A72B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895600"/>
            <a:ext cx="8534400" cy="1828800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Прогресс – это хорошо. А что там с главными вопросами в экономике? И какая система лучше? </a:t>
            </a:r>
          </a:p>
        </p:txBody>
      </p:sp>
    </p:spTree>
    <p:extLst>
      <p:ext uri="{BB962C8B-B14F-4D97-AF65-F5344CB8AC3E}">
        <p14:creationId xmlns:p14="http://schemas.microsoft.com/office/powerpoint/2010/main" val="390081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altLang="ru-RU" sz="3600" b="1" dirty="0"/>
              <a:t>ТИПЫ ЭКОНОМИЧЕСКИХ СИСТЕМ (по К.Р. </a:t>
            </a:r>
            <a:r>
              <a:rPr lang="ru-RU" altLang="ru-RU" sz="3600" b="1" dirty="0" err="1"/>
              <a:t>Макконнеллу</a:t>
            </a:r>
            <a:r>
              <a:rPr lang="ru-RU" altLang="ru-RU" sz="3600" b="1" dirty="0"/>
              <a:t>)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В зависимости от ответов на основные вопросы:</a:t>
            </a:r>
          </a:p>
          <a:p>
            <a:pPr algn="just" eaLnBrk="1" hangingPunct="1">
              <a:defRPr/>
            </a:pPr>
            <a:r>
              <a:rPr lang="ru-RU" i="1" dirty="0">
                <a:latin typeface="Times New Roman" pitchFamily="18" charset="0"/>
              </a:rPr>
              <a:t>традиционная экономика;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429000"/>
            <a:ext cx="2971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Картинки по запросу традиционная экономик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95600"/>
            <a:ext cx="403542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286000"/>
            <a:ext cx="6705600" cy="1752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4000" b="1" dirty="0">
                <a:solidFill>
                  <a:srgbClr val="000066"/>
                </a:solidFill>
              </a:rPr>
              <a:t>Какие главные вопросы экономики?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altLang="ru-RU" sz="3600" b="1" dirty="0"/>
              <a:t>Традиционная экономика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533400" y="1219200"/>
            <a:ext cx="8229600" cy="4937760"/>
          </a:xfrm>
        </p:spPr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ЧТО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Сложившаяся традиция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>
              <a:latin typeface="Times New Roman" pitchFamily="18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КАК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Сложившаяся традиция</a:t>
            </a:r>
          </a:p>
          <a:p>
            <a:pPr algn="just">
              <a:buNone/>
              <a:defRPr/>
            </a:pPr>
            <a:endParaRPr lang="ru-RU" dirty="0">
              <a:latin typeface="Times New Roman" pitchFamily="18" charset="0"/>
            </a:endParaRP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для</a:t>
            </a:r>
            <a:r>
              <a:rPr lang="ru-RU" b="1" dirty="0">
                <a:latin typeface="Times New Roman" pitchFamily="18" charset="0"/>
              </a:rPr>
              <a:t> КОГО производить </a:t>
            </a:r>
            <a:r>
              <a:rPr lang="ru-RU" dirty="0">
                <a:latin typeface="Times New Roman" pitchFamily="18" charset="0"/>
              </a:rPr>
              <a:t>(кому достанутся блага)</a:t>
            </a:r>
            <a:r>
              <a:rPr lang="ru-RU" b="1" dirty="0">
                <a:latin typeface="Times New Roman" pitchFamily="18" charset="0"/>
              </a:rPr>
              <a:t>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	Вы не поверите… Сложившаяся традиция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altLang="ru-RU" sz="3600" b="1" dirty="0"/>
              <a:t>Традиционная экономика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Экономические роли  определяются наследственностью или классом;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Земля и капитал в общем владении;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Технологические инновации ограничены;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Потребности, товары и услуги неизменны;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Экономический рост отсутствует;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Преобладает натуральное хозяйство.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altLang="ru-RU" sz="3600" b="1"/>
              <a:t>ТИПЫ ЭКОНОМИЧЕСКИХ СИСТЕМ (по К.Р. Макконнеллу)</a:t>
            </a:r>
            <a:endParaRPr lang="ru-RU" altLang="ru-RU" sz="360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Times New Roman" pitchFamily="18" charset="0"/>
              </a:rPr>
              <a:t>рыночная экономика;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  <p:pic>
        <p:nvPicPr>
          <p:cNvPr id="7" name="Picture 4" descr="Картинки по запросу capitalism"/>
          <p:cNvPicPr>
            <a:picLocks noChangeAspect="1" noChangeArrowheads="1"/>
          </p:cNvPicPr>
          <p:nvPr/>
        </p:nvPicPr>
        <p:blipFill>
          <a:blip r:embed="rId2" cstate="print"/>
          <a:srcRect t="17778"/>
          <a:stretch>
            <a:fillRect/>
          </a:stretch>
        </p:blipFill>
        <p:spPr bwMode="auto">
          <a:xfrm>
            <a:off x="4876800" y="2209800"/>
            <a:ext cx="3984492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 descr="Картинки по запросу скрудж макдак купается в деньгах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09800"/>
            <a:ext cx="43688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altLang="ru-RU" sz="3600" b="1" dirty="0"/>
              <a:t>Рыночная экономика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ЧТО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Сам производитель (возможно на основе запроса рынка)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КАК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Решение производителя</a:t>
            </a:r>
          </a:p>
          <a:p>
            <a:pPr algn="just">
              <a:buNone/>
              <a:defRPr/>
            </a:pPr>
            <a:endParaRPr lang="ru-RU" dirty="0">
              <a:latin typeface="Times New Roman" pitchFamily="18" charset="0"/>
            </a:endParaRP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для</a:t>
            </a:r>
            <a:r>
              <a:rPr lang="ru-RU" b="1" dirty="0">
                <a:latin typeface="Times New Roman" pitchFamily="18" charset="0"/>
              </a:rPr>
              <a:t> КОГО производить </a:t>
            </a:r>
            <a:r>
              <a:rPr lang="ru-RU" dirty="0">
                <a:latin typeface="Times New Roman" pitchFamily="18" charset="0"/>
              </a:rPr>
              <a:t>(кому достанутся блага)</a:t>
            </a:r>
            <a:r>
              <a:rPr lang="ru-RU" b="1" dirty="0">
                <a:latin typeface="Times New Roman" pitchFamily="18" charset="0"/>
              </a:rPr>
              <a:t>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	Тому кто больше за них заплатит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381000" y="762000"/>
            <a:ext cx="8229600" cy="99060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sz="4000" b="1" dirty="0"/>
            </a:br>
            <a:r>
              <a:rPr lang="ru-RU" altLang="ru-RU" sz="4000" b="1" dirty="0"/>
              <a:t>Основные достоинства рыночной экономики:</a:t>
            </a:r>
            <a:br>
              <a:rPr lang="ru-RU" altLang="ru-RU" sz="4000" dirty="0"/>
            </a:br>
            <a:endParaRPr lang="ru-RU" alt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стимулирует высокую эффективность и предприимчивость;</a:t>
            </a:r>
            <a:endParaRPr lang="ru-RU" sz="2800" dirty="0">
              <a:latin typeface="+mj-lt"/>
            </a:endParaRP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отторгает неэффективное и ненужное производство;</a:t>
            </a:r>
            <a:endParaRPr lang="ru-RU" sz="2800" dirty="0">
              <a:latin typeface="+mj-lt"/>
            </a:endParaRP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распределяет доходы по результатам труда;</a:t>
            </a:r>
            <a:endParaRPr lang="ru-RU" sz="2800" dirty="0">
              <a:latin typeface="+mj-lt"/>
            </a:endParaRP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даёт больше прав и возможностей потребителям;</a:t>
            </a:r>
            <a:endParaRPr lang="ru-RU" sz="2800" dirty="0">
              <a:latin typeface="+mj-lt"/>
            </a:endParaRP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не требует большого аппарата управления.</a:t>
            </a:r>
            <a:endParaRPr lang="ru-RU" sz="28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b="1" dirty="0"/>
            </a:br>
            <a:r>
              <a:rPr lang="ru-RU" altLang="ru-RU" b="1" dirty="0"/>
              <a:t>Основные минусы:</a:t>
            </a:r>
            <a:br>
              <a:rPr lang="ru-RU" altLang="ru-RU" dirty="0"/>
            </a:br>
            <a:endParaRPr lang="ru-RU" alt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усиливает неравенство в обществе</a:t>
            </a:r>
            <a:r>
              <a:rPr lang="ru-RU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вызывает большую нестабильность в обществе</a:t>
            </a:r>
            <a:r>
              <a:rPr lang="ru-RU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не интересует бесприбыльное производство</a:t>
            </a:r>
            <a:r>
              <a:rPr lang="ru-RU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безразлична к ущербу, который может нанести бизнес человеку и природе.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u-RU" altLang="ru-RU" sz="3600" b="1" dirty="0"/>
              <a:t>Рыночная экономика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Частная собственность на все ресурсы и факторы производства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Роль государства – создание и поддержание институтов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Цены – основной информационный источник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Равенство и свобода в экономике и политике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Высокие: скорость изменений, НТП, эффективность, эк. рост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Нестабильность развития (кризисы, безработица)</a:t>
            </a:r>
          </a:p>
          <a:p>
            <a:pPr marL="273050" indent="-273050" eaLnBrk="0" hangingPunct="0">
              <a:buSzPct val="70000"/>
              <a:buFont typeface="Wingdings" pitchFamily="2" charset="2"/>
              <a:buChar char=""/>
              <a:defRPr/>
            </a:pPr>
            <a:r>
              <a:rPr lang="ru-RU" sz="2800" dirty="0"/>
              <a:t>Сильная дифференциация общества по доходам</a:t>
            </a:r>
            <a:endParaRPr lang="ru-RU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altLang="ru-RU" sz="3600" b="1"/>
              <a:t>ТИПЫ ЭКОНОМИЧЕСКИХ СИСТЕМ (по К.Р. Макконнеллу)</a:t>
            </a:r>
            <a:endParaRPr lang="ru-RU" altLang="ru-RU" sz="360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Times New Roman" pitchFamily="18" charset="0"/>
              </a:rPr>
              <a:t>Административно-командная экономика;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2209800"/>
            <a:ext cx="405319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 descr="Централизованная экономика"/>
          <p:cNvPicPr>
            <a:picLocks noChangeAspect="1" noChangeArrowheads="1"/>
          </p:cNvPicPr>
          <p:nvPr/>
        </p:nvPicPr>
        <p:blipFill>
          <a:blip r:embed="rId3" cstate="print"/>
          <a:srcRect l="1116" t="21319" r="34598" b="14236"/>
          <a:stretch>
            <a:fillRect/>
          </a:stretch>
        </p:blipFill>
        <p:spPr bwMode="auto">
          <a:xfrm>
            <a:off x="304800" y="2057400"/>
            <a:ext cx="4445876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pPr algn="ctr"/>
            <a:r>
              <a:rPr lang="ru-RU" altLang="ru-RU" sz="3600" b="1" dirty="0"/>
              <a:t>Административно-командная экономика</a:t>
            </a:r>
            <a:endParaRPr lang="ru-RU" altLang="ru-RU" sz="36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ЧТО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Правительство, которое задает план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>
              <a:latin typeface="Times New Roman" pitchFamily="18" charset="0"/>
            </a:endParaRP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</a:t>
            </a:r>
            <a:r>
              <a:rPr lang="ru-RU" b="1" dirty="0">
                <a:latin typeface="Times New Roman" pitchFamily="18" charset="0"/>
              </a:rPr>
              <a:t>КАК производить?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r>
              <a:rPr lang="ru-RU" dirty="0">
                <a:latin typeface="Times New Roman" pitchFamily="18" charset="0"/>
              </a:rPr>
              <a:t>	Правительство путем создания </a:t>
            </a:r>
            <a:r>
              <a:rPr lang="ru-RU" dirty="0" err="1">
                <a:latin typeface="Times New Roman" pitchFamily="18" charset="0"/>
              </a:rPr>
              <a:t>ГОСТов</a:t>
            </a:r>
            <a:endParaRPr lang="ru-RU" dirty="0">
              <a:latin typeface="Times New Roman" pitchFamily="18" charset="0"/>
            </a:endParaRPr>
          </a:p>
          <a:p>
            <a:pPr algn="just">
              <a:buNone/>
              <a:defRPr/>
            </a:pPr>
            <a:endParaRPr lang="ru-RU" dirty="0">
              <a:latin typeface="Times New Roman" pitchFamily="18" charset="0"/>
            </a:endParaRP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Как и кто определяет для</a:t>
            </a:r>
            <a:r>
              <a:rPr lang="ru-RU" b="1" dirty="0">
                <a:latin typeface="Times New Roman" pitchFamily="18" charset="0"/>
              </a:rPr>
              <a:t> КОГО производить </a:t>
            </a:r>
            <a:r>
              <a:rPr lang="ru-RU" dirty="0">
                <a:latin typeface="Times New Roman" pitchFamily="18" charset="0"/>
              </a:rPr>
              <a:t>(кому достанутся блага)</a:t>
            </a:r>
            <a:r>
              <a:rPr lang="ru-RU" b="1" dirty="0">
                <a:latin typeface="Times New Roman" pitchFamily="18" charset="0"/>
              </a:rPr>
              <a:t>?</a:t>
            </a:r>
            <a:r>
              <a:rPr lang="ru-RU" dirty="0">
                <a:latin typeface="Times New Roman" pitchFamily="18" charset="0"/>
              </a:rPr>
              <a:t>:</a:t>
            </a:r>
          </a:p>
          <a:p>
            <a:pPr algn="just">
              <a:buNone/>
              <a:defRPr/>
            </a:pPr>
            <a:r>
              <a:rPr lang="ru-RU" dirty="0">
                <a:latin typeface="Times New Roman" pitchFamily="18" charset="0"/>
              </a:rPr>
              <a:t>	Распределяет правительство</a:t>
            </a:r>
          </a:p>
          <a:p>
            <a:pPr algn="just" eaLnBrk="1" hangingPunct="1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ru-RU" altLang="ru-RU" sz="4000" b="1" dirty="0"/>
              <a:t>Основные черты командной системы:</a:t>
            </a:r>
            <a:endParaRPr lang="ru-RU" alt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господство общественной или государственной собственности на средства производства;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диктатура Госплана в экономике;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административные методы управления экономикой;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финансовая диктатура государства.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sz="3200" b="1"/>
            </a:br>
            <a:r>
              <a:rPr lang="ru-RU" altLang="ru-RU" sz="2800" b="1"/>
              <a:t>ОСНОВНЫЕ ПРОБЛЕМЫ (ВОПРОСЫ) ЭКОНОМИКИ</a:t>
            </a:r>
            <a:br>
              <a:rPr lang="ru-RU" altLang="ru-RU" sz="2800"/>
            </a:br>
            <a:endParaRPr lang="ru-RU" altLang="ru-RU" sz="280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00188" y="1524000"/>
            <a:ext cx="7491412" cy="5181600"/>
          </a:xfrm>
        </p:spPr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что?</a:t>
            </a:r>
            <a:r>
              <a:rPr lang="ru-RU" dirty="0">
                <a:latin typeface="+mj-lt"/>
              </a:rPr>
              <a:t>, т.е. какие товары и услуги производить;</a:t>
            </a:r>
          </a:p>
          <a:p>
            <a:pPr algn="just" eaLnBrk="1" hangingPunct="1">
              <a:defRPr/>
            </a:pPr>
            <a:endParaRPr lang="ru-RU" dirty="0">
              <a:latin typeface="+mj-lt"/>
            </a:endParaRP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endParaRPr lang="ru-RU" dirty="0">
              <a:latin typeface="+mj-lt"/>
            </a:endParaRP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endParaRPr lang="ru-RU" dirty="0">
              <a:latin typeface="+mj-lt"/>
            </a:endParaRPr>
          </a:p>
        </p:txBody>
      </p:sp>
      <p:pic>
        <p:nvPicPr>
          <p:cNvPr id="13316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2705100"/>
            <a:ext cx="29337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7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4800600"/>
            <a:ext cx="263842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8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705100"/>
            <a:ext cx="28194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Заголовок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99060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sz="4000" b="1" i="1" dirty="0"/>
            </a:br>
            <a:r>
              <a:rPr lang="ru-RU" altLang="ru-RU" sz="4000" b="1" dirty="0"/>
              <a:t>Основные плюсы командной экономики</a:t>
            </a:r>
            <a:r>
              <a:rPr lang="ru-RU" altLang="ru-RU" sz="4000" dirty="0"/>
              <a:t>:</a:t>
            </a:r>
            <a:br>
              <a:rPr lang="ru-RU" altLang="ru-RU" sz="4000" dirty="0"/>
            </a:br>
            <a:endParaRPr lang="ru-RU" altLang="ru-RU" sz="40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более стабильная экономика;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больше уверенности людей в будущем;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полная занятость;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меньше неравенства в обществе;</a:t>
            </a:r>
            <a:endParaRPr lang="ru-RU" dirty="0">
              <a:latin typeface="+mj-lt"/>
            </a:endParaRPr>
          </a:p>
          <a:p>
            <a:pPr algn="just" eaLnBrk="1" hangingPunct="1">
              <a:defRPr/>
            </a:pPr>
            <a:r>
              <a:rPr lang="ru-RU" i="1" dirty="0">
                <a:latin typeface="+mj-lt"/>
              </a:rPr>
              <a:t>гарантия минимального жизнеобеспечения всем.</a:t>
            </a:r>
            <a:endParaRPr lang="ru-RU" dirty="0">
              <a:latin typeface="+mj-lt"/>
            </a:endParaRPr>
          </a:p>
          <a:p>
            <a:pPr eaLnBrk="1" hangingPunct="1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altLang="ru-RU" b="1" dirty="0"/>
              <a:t>Основные минусы:</a:t>
            </a:r>
            <a:endParaRPr lang="ru-RU" altLang="ru-RU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неудовлетворительная работа госсобственности</a:t>
            </a:r>
            <a:r>
              <a:rPr lang="ru-RU" sz="2800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нет стимулов</a:t>
            </a:r>
            <a:r>
              <a:rPr lang="ru-RU" sz="2800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безответственность, безынициативность работников</a:t>
            </a:r>
            <a:r>
              <a:rPr lang="ru-RU" sz="2800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неэффективность экономики и всеобщие дефициты;</a:t>
            </a:r>
            <a:endParaRPr lang="ru-RU" sz="2800" dirty="0">
              <a:latin typeface="+mj-lt"/>
            </a:endParaRP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диктат производителей над потребителями</a:t>
            </a:r>
            <a:r>
              <a:rPr lang="ru-RU" sz="2800" dirty="0">
                <a:latin typeface="+mj-lt"/>
              </a:rPr>
              <a:t>;</a:t>
            </a:r>
          </a:p>
          <a:p>
            <a:pPr algn="just" eaLnBrk="1" hangingPunct="1">
              <a:defRPr/>
            </a:pPr>
            <a:r>
              <a:rPr lang="ru-RU" sz="2800" i="1" dirty="0">
                <a:latin typeface="+mj-lt"/>
              </a:rPr>
              <a:t>низкий уровень жизни народа.</a:t>
            </a:r>
            <a:endParaRPr lang="ru-RU" sz="2800" dirty="0">
              <a:latin typeface="+mj-lt"/>
            </a:endParaRPr>
          </a:p>
          <a:p>
            <a:pPr eaLnBrk="1" hangingPunct="1">
              <a:defRPr/>
            </a:pP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3"/>
          <p:cNvPicPr>
            <a:picLocks noChangeAspect="1" noChangeArrowheads="1"/>
          </p:cNvPicPr>
          <p:nvPr/>
        </p:nvPicPr>
        <p:blipFill>
          <a:blip r:embed="rId2" cstate="print"/>
          <a:srcRect l="18750" t="20000" r="33125" b="20000"/>
          <a:stretch>
            <a:fillRect/>
          </a:stretch>
        </p:blipFill>
        <p:spPr bwMode="auto">
          <a:xfrm>
            <a:off x="304800" y="609600"/>
            <a:ext cx="8040688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Заголовок 1"/>
          <p:cNvSpPr>
            <a:spLocks noGrp="1"/>
          </p:cNvSpPr>
          <p:nvPr>
            <p:ph type="title"/>
          </p:nvPr>
        </p:nvSpPr>
        <p:spPr>
          <a:xfrm>
            <a:off x="1500188" y="228600"/>
            <a:ext cx="7491412" cy="91440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sz="3600" b="1" i="1"/>
            </a:br>
            <a:r>
              <a:rPr lang="ru-RU" altLang="ru-RU" sz="2400" b="1"/>
              <a:t>3. ОСОБЕННОСТИ БЕЛОРУССКОЙ НАЦИОНАЛЬНОЙ МОДЕЛИ ЭКОНОМИКИ</a:t>
            </a:r>
            <a:br>
              <a:rPr lang="ru-RU" altLang="ru-RU" sz="2400" b="1" i="1"/>
            </a:br>
            <a:endParaRPr lang="ru-RU" altLang="ru-RU" sz="2400" b="1" i="1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1295400"/>
            <a:ext cx="7491412" cy="4943475"/>
          </a:xfrm>
        </p:spPr>
        <p:txBody>
          <a:bodyPr>
            <a:normAutofit lnSpcReduction="10000"/>
          </a:bodyPr>
          <a:lstStyle/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ru-RU" sz="2800" i="1" dirty="0">
                <a:latin typeface="+mj-lt"/>
              </a:rPr>
              <a:t>Сущность модели заключается в следующем: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сохранение крупного государственного сектора во всех основных отраслях экономики; 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административное регулирование денежных доходов населения и цен на товары первой необходимости; 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сохранение социалистической системы социальной защиты населения, для чего через бюджет перераспределяется до 55% ВВП;</a:t>
            </a:r>
            <a:r>
              <a:rPr lang="ru-RU" sz="1800" dirty="0">
                <a:latin typeface="+mj-lt"/>
              </a:rPr>
              <a:t> </a:t>
            </a:r>
          </a:p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 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ru-RU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228600"/>
            <a:ext cx="7491412" cy="6010275"/>
          </a:xfrm>
        </p:spPr>
        <p:txBody>
          <a:bodyPr/>
          <a:lstStyle/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поддержание занятости населения через систему государственных заказов и прямого запрета на увольнения; 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неприменение процедуры банкротства к убыточным предприятиям государственной формы собственности, а также принудительный перевод в особых случаях финансово несостоятельных негосударственных предприятий в государственные; </a:t>
            </a:r>
          </a:p>
          <a:p>
            <a:pPr algn="just" eaLnBrk="1" hangingPunct="1">
              <a:spcBef>
                <a:spcPts val="0"/>
              </a:spcBef>
              <a:defRPr/>
            </a:pPr>
            <a:r>
              <a:rPr lang="ru-RU" sz="2800" dirty="0">
                <a:latin typeface="+mj-lt"/>
              </a:rPr>
              <a:t>стимулирование экспорта через различные системы льгот предприятиям-экспортерам.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C1B7-1C61-402F-AD39-DA069072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9235"/>
            <a:ext cx="6447501" cy="655982"/>
          </a:xfrm>
        </p:spPr>
        <p:txBody>
          <a:bodyPr/>
          <a:lstStyle/>
          <a:p>
            <a:r>
              <a:rPr lang="ru-RU" dirty="0"/>
              <a:t>Роль фирм в экономике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3E3B0D75-10D7-435D-90A2-16BEC6CB1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675217"/>
            <a:ext cx="7239000" cy="61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2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59D3EE-315A-40E9-9EDD-51647D6B4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AE696C5-B9BB-4E11-8732-44B9976F5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000" y="1161494"/>
            <a:ext cx="8553069" cy="47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39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7AB959-3918-4239-AF89-27DBED87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07A441F-8473-4C9F-9CEE-1D8528D2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143000"/>
            <a:ext cx="8888238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110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B354DE-8522-47F6-9A39-7FC8796B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0DFC5F1-600B-4883-9AB9-C1BEA3F40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2902469-96CC-451A-9991-4E6EB8CD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304800"/>
            <a:ext cx="59436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1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Заголовок 1"/>
          <p:cNvSpPr>
            <a:spLocks noGrp="1"/>
          </p:cNvSpPr>
          <p:nvPr>
            <p:ph type="title"/>
          </p:nvPr>
        </p:nvSpPr>
        <p:spPr>
          <a:xfrm>
            <a:off x="826294" y="228600"/>
            <a:ext cx="7491412" cy="990600"/>
          </a:xfrm>
        </p:spPr>
        <p:txBody>
          <a:bodyPr>
            <a:normAutofit fontScale="90000"/>
          </a:bodyPr>
          <a:lstStyle/>
          <a:p>
            <a:pPr algn="ctr" eaLnBrk="1" hangingPunct="1"/>
            <a:br>
              <a:rPr lang="ru-RU" altLang="ru-RU" sz="2800" b="1" dirty="0"/>
            </a:br>
            <a:r>
              <a:rPr lang="ru-RU" altLang="ru-RU" sz="2800" b="1" dirty="0"/>
              <a:t>Характерные черты белорусской модели экономического развития:</a:t>
            </a:r>
            <a:br>
              <a:rPr lang="ru-RU" altLang="ru-RU" sz="2800" dirty="0"/>
            </a:br>
            <a:endParaRPr lang="ru-RU" alt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Белорусская модель экономики формируется как </a:t>
            </a:r>
            <a:r>
              <a:rPr lang="ru-RU" sz="2400" i="1" dirty="0">
                <a:latin typeface="+mj-lt"/>
              </a:rPr>
              <a:t>социально</a:t>
            </a:r>
            <a:r>
              <a:rPr lang="en-US" sz="2400" i="1" dirty="0">
                <a:latin typeface="+mj-lt"/>
              </a:rPr>
              <a:t> </a:t>
            </a:r>
            <a:r>
              <a:rPr lang="ru-RU" sz="2400" i="1" dirty="0">
                <a:latin typeface="+mj-lt"/>
              </a:rPr>
              <a:t>-</a:t>
            </a:r>
            <a:r>
              <a:rPr lang="en-US" sz="2400" i="1" dirty="0">
                <a:latin typeface="+mj-lt"/>
              </a:rPr>
              <a:t> </a:t>
            </a:r>
            <a:r>
              <a:rPr lang="ru-RU" sz="2400" i="1" dirty="0">
                <a:latin typeface="+mj-lt"/>
              </a:rPr>
              <a:t>ориентированная рыночная экономика. </a:t>
            </a:r>
            <a:r>
              <a:rPr lang="ru-RU" sz="2400" dirty="0">
                <a:latin typeface="+mj-lt"/>
              </a:rPr>
              <a:t>Этот путь избран и определен в Основных направлениях социально-экономического развития Республики Беларусь на 1996–2000 годы.</a:t>
            </a: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1. Равноправное функционирование государственного и частного секторов экономики.</a:t>
            </a:r>
          </a:p>
          <a:p>
            <a:pPr marL="0" indent="0" algn="just" eaLnBrk="1" hangingPunct="1"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2. Приватизация рассматривается не как самоцель, а как средство поиска инвесторов, заинтересованных в долгосрочном развитии экономики республики, способных взять на себя обязательства по решению социальных проблем работников.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533400"/>
            <a:ext cx="7491412" cy="5705475"/>
          </a:xfrm>
        </p:spPr>
        <p:txBody>
          <a:bodyPr/>
          <a:lstStyle/>
          <a:p>
            <a:pPr>
              <a:defRPr/>
            </a:pPr>
            <a:r>
              <a:rPr lang="ru-RU" i="1" dirty="0"/>
              <a:t>как?</a:t>
            </a:r>
            <a:r>
              <a:rPr lang="ru-RU" dirty="0"/>
              <a:t>, т.е. с помощью каких средств производства производить;</a:t>
            </a:r>
          </a:p>
          <a:p>
            <a:pPr marL="0" indent="0" algn="just">
              <a:buFont typeface="Wingdings" pitchFamily="2" charset="2"/>
              <a:buNone/>
              <a:defRPr/>
            </a:pPr>
            <a:endParaRPr lang="ru-RU" dirty="0"/>
          </a:p>
        </p:txBody>
      </p:sp>
      <p:sp>
        <p:nvSpPr>
          <p:cNvPr id="14339" name="Объект 2"/>
          <p:cNvSpPr txBox="1">
            <a:spLocks/>
          </p:cNvSpPr>
          <p:nvPr/>
        </p:nvSpPr>
        <p:spPr bwMode="auto">
          <a:xfrm>
            <a:off x="914400" y="597354"/>
            <a:ext cx="7491413" cy="570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algn="just"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endParaRPr lang="ru-RU" altLang="ru-RU" sz="3200" b="1" dirty="0">
              <a:latin typeface="Arial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2971800"/>
            <a:ext cx="3413125" cy="256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4938" y="2362200"/>
            <a:ext cx="37877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381000"/>
            <a:ext cx="7491412" cy="5857875"/>
          </a:xfrm>
        </p:spPr>
        <p:txBody>
          <a:bodyPr>
            <a:normAutofit lnSpcReduction="10000"/>
          </a:bodyPr>
          <a:lstStyle/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3. Развитие интеграционных процессов с Россией и другими странами СНГ.</a:t>
            </a:r>
          </a:p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4. Повышение конкурентоспособности и эффективности экономики страны, поддержка и реклама национальных достижений в наиболее перспективных областях.</a:t>
            </a:r>
          </a:p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5. Сильная и эффективная государственная власть, обеспечивающая стабильное функционирование экономики и экономическую безопасность государства.</a:t>
            </a:r>
          </a:p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400" dirty="0">
                <a:latin typeface="+mj-lt"/>
              </a:rPr>
              <a:t>6. Социальная политика, направленная на повышение общественного благосостояния, улучшение качества и уровня жизни населения, рациональное использование трудового потенциала. </a:t>
            </a:r>
          </a:p>
          <a:p>
            <a:pPr marL="0" indent="0" algn="just" eaLnBrk="1" hangingPunct="1">
              <a:spcBef>
                <a:spcPts val="0"/>
              </a:spcBef>
              <a:buFont typeface="Wingdings" pitchFamily="2" charset="2"/>
              <a:buNone/>
              <a:defRPr/>
            </a:pPr>
            <a:r>
              <a:rPr lang="ru-RU" sz="2000" u="sng" dirty="0">
                <a:latin typeface="+mj-lt"/>
              </a:rPr>
              <a:t>      </a:t>
            </a:r>
            <a:endParaRPr lang="ru-RU" sz="2000" dirty="0">
              <a:latin typeface="+mj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304800"/>
            <a:ext cx="7491412" cy="5934075"/>
          </a:xfrm>
        </p:spPr>
        <p:txBody>
          <a:bodyPr/>
          <a:lstStyle/>
          <a:p>
            <a:pPr marL="0" indent="0" algn="just">
              <a:buFont typeface="Wingdings" pitchFamily="2" charset="2"/>
              <a:buNone/>
              <a:defRPr/>
            </a:pPr>
            <a:r>
              <a:rPr lang="ru-RU" u="sng" dirty="0">
                <a:latin typeface="+mj-lt"/>
              </a:rPr>
              <a:t>В Программе социально-экономического развития Республики Беларусь на 2011-2015 годы</a:t>
            </a:r>
            <a:r>
              <a:rPr lang="ru-RU" dirty="0">
                <a:latin typeface="+mj-lt"/>
              </a:rPr>
              <a:t> в качестве основной цели функционирования страны задекларирована следующая цель: </a:t>
            </a:r>
            <a:r>
              <a:rPr lang="ru-RU" i="1" dirty="0">
                <a:latin typeface="+mj-lt"/>
              </a:rPr>
              <a:t>рост благосостояния и улучшение условий жизни населения на основе совершенствования социально-экономических отношений, инновационного развития и повышения конкурентоспособности национальной экономики.</a:t>
            </a:r>
            <a:endParaRPr lang="ru-RU" dirty="0">
              <a:latin typeface="+mj-l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381000"/>
            <a:ext cx="7491412" cy="5857875"/>
          </a:xfrm>
        </p:spPr>
        <p:txBody>
          <a:bodyPr/>
          <a:lstStyle/>
          <a:p>
            <a:pPr algn="just" eaLnBrk="1" hangingPunct="1">
              <a:defRPr/>
            </a:pPr>
            <a:r>
              <a:rPr lang="ru-RU" sz="2000" dirty="0">
                <a:latin typeface="+mj-lt"/>
              </a:rPr>
              <a:t>На современном этапе главной целью социальной политики белорусского государства </a:t>
            </a:r>
            <a:r>
              <a:rPr lang="ru-RU" sz="2000" i="1" dirty="0">
                <a:latin typeface="+mj-lt"/>
              </a:rPr>
              <a:t>является создание для каждого трудоспособного гражданина условий, позволяющих ему своим трудом и предприимчивостью обеспечить собственное благосостояние и благосостояние семьи при усилении адресности социальной поддержки со стороны государства слабо защищенных групп населения. </a:t>
            </a:r>
            <a:r>
              <a:rPr lang="ru-RU" sz="2000" dirty="0">
                <a:latin typeface="+mj-lt"/>
              </a:rPr>
              <a:t>Социальная ориентация нашей экономики состоит также в поддержке здоровья человека, его профессионального, культурного развития.</a:t>
            </a:r>
          </a:p>
          <a:p>
            <a:pPr algn="just" eaLnBrk="1" hangingPunct="1">
              <a:defRPr/>
            </a:pPr>
            <a:r>
              <a:rPr lang="ru-RU" sz="2000" dirty="0">
                <a:latin typeface="+mj-lt"/>
              </a:rPr>
              <a:t>Стратегическая долгосрочная цель социально-экономического развития Республики Беларусь — </a:t>
            </a:r>
            <a:r>
              <a:rPr lang="ru-RU" sz="2000" i="1" dirty="0">
                <a:latin typeface="+mj-lt"/>
              </a:rPr>
              <a:t>это постепенное движение к обществу постиндустриального типа, повышение уровня и качества жизни населения, улучшение среды обитания на основе формирования новых технологических способов производства и многоукладной экономики при значительной роли государства в ее реформировании.</a:t>
            </a:r>
            <a:endParaRPr lang="ru-RU" sz="2000" dirty="0">
              <a:latin typeface="+mj-l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2133600"/>
            <a:ext cx="7086600" cy="1828800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400" b="1" dirty="0">
                <a:solidFill>
                  <a:srgbClr val="000066"/>
                </a:solidFill>
              </a:rPr>
              <a:t>Почему экономистам интересны права собственности?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09600"/>
            <a:ext cx="7086600" cy="1828800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400" b="1" dirty="0">
                <a:solidFill>
                  <a:srgbClr val="000066"/>
                </a:solidFill>
              </a:rPr>
              <a:t>Играем?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Картинки по запросу китай дом посреди дороги"/>
          <p:cNvPicPr>
            <a:picLocks noChangeAspect="1" noChangeArrowheads="1"/>
          </p:cNvPicPr>
          <p:nvPr/>
        </p:nvPicPr>
        <p:blipFill>
          <a:blip r:embed="rId2" cstate="print"/>
          <a:srcRect l="15353" r="8687" b="4495"/>
          <a:stretch>
            <a:fillRect/>
          </a:stretch>
        </p:blipFill>
        <p:spPr bwMode="auto">
          <a:xfrm>
            <a:off x="9601200" y="1447800"/>
            <a:ext cx="42783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286000" y="1752600"/>
            <a:ext cx="4446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http</a:t>
            </a:r>
            <a:r>
              <a:rPr lang="en-US" sz="4000"/>
              <a:t>://bit.ly/2lYuUxe</a:t>
            </a:r>
            <a:endParaRPr lang="ru-RU" sz="4000" dirty="0"/>
          </a:p>
        </p:txBody>
      </p:sp>
      <p:pic>
        <p:nvPicPr>
          <p:cNvPr id="21506" name="Picture 2" descr="http://qrcoder.ru/code/?https%3A%2F%2Fdocs.google.com%2Fforms%2Fd%2Fe%2F1FAIpQLSfw2PGpKeaLhEXGYGNcRjBmRJ7GxSq6FTljgFvbhD257s6DIQ%2Fviewform%3Fusp%3Dsf_link&amp;10&amp;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362200"/>
            <a:ext cx="4267200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Виды собственности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4937760"/>
          </a:xfrm>
        </p:spPr>
        <p:txBody>
          <a:bodyPr>
            <a:normAutofit/>
          </a:bodyPr>
          <a:lstStyle/>
          <a:p>
            <a:r>
              <a:rPr lang="ru-RU" sz="2800" b="1" i="1" dirty="0">
                <a:latin typeface="Verdana" pitchFamily="34" charset="0"/>
              </a:rPr>
              <a:t>ЧАСТНАЯ СОБСТВЕННОСТЬ </a:t>
            </a:r>
            <a:r>
              <a:rPr lang="ru-RU" sz="2800" dirty="0">
                <a:latin typeface="Verdana" pitchFamily="34" charset="0"/>
              </a:rPr>
              <a:t>— ИНДИВИД ИЛИ ГРУППА ЛИЦ ИМЕЕТ ИСКЛЮЧИТЕЛЬНОЕ ПРАВО НА  ВЛАДЕНИЕ, РАСПОРЯЖЕНИЕ И ПОЛЬЗОВАНИЕ  ОБЪЕКТАМИ СОБСТВЕННОСТИ</a:t>
            </a:r>
          </a:p>
          <a:p>
            <a:r>
              <a:rPr lang="ru-RU" sz="2800" dirty="0">
                <a:latin typeface="Verdana" pitchFamily="34" charset="0"/>
              </a:rPr>
              <a:t>ПРАВО</a:t>
            </a:r>
            <a:r>
              <a:rPr lang="ru-RU" sz="2800" i="1" dirty="0">
                <a:latin typeface="Verdana" pitchFamily="34" charset="0"/>
              </a:rPr>
              <a:t> </a:t>
            </a:r>
            <a:r>
              <a:rPr lang="ru-RU" sz="2800" b="1" i="1" dirty="0">
                <a:latin typeface="Verdana" pitchFamily="34" charset="0"/>
              </a:rPr>
              <a:t>ГОСУДАРСТВЕННОЙ СОБСТВЕННОСТИ</a:t>
            </a:r>
            <a:r>
              <a:rPr lang="ru-RU" sz="2800" dirty="0">
                <a:latin typeface="Verdana" pitchFamily="34" charset="0"/>
              </a:rPr>
              <a:t> ОЗНАЧАЕТ, ЧТО ВСЕМИ ПРАВОМОЧИЯМИ ПО ОТНОШЕНИЮ К ОБЪЕКТАМ СОБСТВЕННОСТИ ОБЛАДАЕТ ГОСУДАРСТВО</a:t>
            </a:r>
            <a:endParaRPr lang="ru-RU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хема 3"/>
          <p:cNvGraphicFramePr/>
          <p:nvPr/>
        </p:nvGraphicFramePr>
        <p:xfrm>
          <a:off x="152400" y="15240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Схема 4"/>
          <p:cNvGraphicFramePr/>
          <p:nvPr/>
        </p:nvGraphicFramePr>
        <p:xfrm>
          <a:off x="152400" y="2794000"/>
          <a:ext cx="86106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457200"/>
            <a:ext cx="7086600" cy="1828800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400" b="1" dirty="0">
                <a:solidFill>
                  <a:srgbClr val="000066"/>
                </a:solidFill>
              </a:rPr>
              <a:t>Права собственности?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2" descr="Картинки по запросу китай дом посреди дороги"/>
          <p:cNvPicPr>
            <a:picLocks noChangeAspect="1" noChangeArrowheads="1"/>
          </p:cNvPicPr>
          <p:nvPr/>
        </p:nvPicPr>
        <p:blipFill>
          <a:blip r:embed="rId2" cstate="print"/>
          <a:srcRect l="15353" r="8687" b="4495"/>
          <a:stretch>
            <a:fillRect/>
          </a:stretch>
        </p:blipFill>
        <p:spPr bwMode="auto">
          <a:xfrm>
            <a:off x="2743200" y="1676400"/>
            <a:ext cx="4278313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0" y="457200"/>
            <a:ext cx="7086600" cy="1828800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400" b="1" dirty="0">
                <a:solidFill>
                  <a:srgbClr val="000066"/>
                </a:solidFill>
              </a:rPr>
              <a:t>Права собственности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524000"/>
            <a:ext cx="8077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24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Владение</a:t>
            </a:r>
            <a:r>
              <a:rPr lang="ru-RU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— фактическое обладание вещью, контроль над ней независимо от извлечения  из неё полезного эффекта </a:t>
            </a:r>
          </a:p>
          <a:p>
            <a:pPr algn="l"/>
            <a:endParaRPr lang="ru-RU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ru-RU" sz="24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Распоряжение</a:t>
            </a:r>
            <a:r>
              <a:rPr lang="ru-RU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— определение порядка использования благ</a:t>
            </a:r>
          </a:p>
          <a:p>
            <a:pPr algn="l"/>
            <a:endParaRPr lang="ru-RU" sz="2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l"/>
            <a:r>
              <a:rPr lang="ru-RU" sz="2400" b="1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Пользование </a:t>
            </a:r>
            <a:r>
              <a:rPr lang="ru-RU" sz="2400" dirty="0">
                <a:latin typeface="Verdana" pitchFamily="34" charset="0"/>
                <a:ea typeface="Verdana" pitchFamily="34" charset="0"/>
                <a:cs typeface="Verdana" pitchFamily="34" charset="0"/>
              </a:rPr>
              <a:t> — извлечение субъектом полезных свойств вещи</a:t>
            </a:r>
            <a:endParaRPr lang="ru-RU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43000" y="152400"/>
            <a:ext cx="7086600" cy="1828800"/>
          </a:xfrm>
        </p:spPr>
        <p:txBody>
          <a:bodyPr>
            <a:noAutofit/>
          </a:bodyPr>
          <a:lstStyle/>
          <a:p>
            <a:pPr algn="ctr" eaLnBrk="1" hangingPunct="1"/>
            <a:r>
              <a:rPr lang="ru-RU" altLang="ru-RU" sz="4000" b="1" dirty="0">
                <a:solidFill>
                  <a:srgbClr val="000066"/>
                </a:solidFill>
              </a:rPr>
              <a:t>На что распространяются права собственности?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905000"/>
            <a:ext cx="8077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itchFamily="34" charset="0"/>
              <a:buChar char="•"/>
            </a:pPr>
            <a:r>
              <a:rPr lang="ru-RU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 Материальная собственность</a:t>
            </a:r>
          </a:p>
          <a:p>
            <a:pPr algn="l">
              <a:buFont typeface="Arial" pitchFamily="34" charset="0"/>
              <a:buChar char="•"/>
            </a:pPr>
            <a:r>
              <a:rPr lang="ru-RU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 Интеллектуальная собственность</a:t>
            </a:r>
          </a:p>
          <a:p>
            <a:pPr algn="l">
              <a:buFont typeface="Arial" pitchFamily="34" charset="0"/>
              <a:buChar char="•"/>
            </a:pPr>
            <a:r>
              <a:rPr lang="ru-RU" sz="3600" dirty="0">
                <a:latin typeface="Verdana" pitchFamily="34" charset="0"/>
                <a:ea typeface="Verdana" pitchFamily="34" charset="0"/>
                <a:cs typeface="Verdana" pitchFamily="34" charset="0"/>
              </a:rPr>
              <a:t> Собственность на власть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1500188" y="0"/>
            <a:ext cx="7491412" cy="6238875"/>
          </a:xfrm>
        </p:spPr>
        <p:txBody>
          <a:bodyPr/>
          <a:lstStyle/>
          <a:p>
            <a:pPr algn="just">
              <a:defRPr/>
            </a:pPr>
            <a:r>
              <a:rPr lang="ru-RU" i="1" dirty="0"/>
              <a:t>кто? (для кого?), </a:t>
            </a:r>
            <a:r>
              <a:rPr lang="ru-RU" dirty="0"/>
              <a:t>т.е. кто будет потреблять произведенные товары и услуги</a:t>
            </a:r>
          </a:p>
          <a:p>
            <a:pPr marL="0" indent="0">
              <a:buFont typeface="Wingdings" pitchFamily="2" charset="2"/>
              <a:buNone/>
              <a:defRPr/>
            </a:pPr>
            <a:endParaRPr lang="ru-RU" dirty="0"/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330700"/>
            <a:ext cx="28575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4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6600" y="1828800"/>
            <a:ext cx="2438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5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7150" y="3810000"/>
            <a:ext cx="1765300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7400" y="1971675"/>
            <a:ext cx="26193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</a:rPr>
              <a:t>2 ПОДХОДА К ПОНИМАЮ ПРАВ СОБСТВЕННОСТИ</a:t>
            </a:r>
          </a:p>
        </p:txBody>
      </p:sp>
      <p:sp>
        <p:nvSpPr>
          <p:cNvPr id="28674" name="Содержимое 2"/>
          <p:cNvSpPr>
            <a:spLocks noGrp="1"/>
          </p:cNvSpPr>
          <p:nvPr>
            <p:ph sz="quarter" idx="1"/>
          </p:nvPr>
        </p:nvSpPr>
        <p:spPr>
          <a:xfrm>
            <a:off x="179388" y="1412875"/>
            <a:ext cx="4032250" cy="4721225"/>
          </a:xfrm>
        </p:spPr>
        <p:txBody>
          <a:bodyPr/>
          <a:lstStyle/>
          <a:p>
            <a:r>
              <a:rPr lang="ru-RU" sz="2600" b="1" u="sng">
                <a:latin typeface="Verdana" pitchFamily="34" charset="0"/>
              </a:rPr>
              <a:t>Континентальный </a:t>
            </a:r>
            <a:r>
              <a:rPr lang="ru-RU" sz="2600">
                <a:latin typeface="Verdana" pitchFamily="34" charset="0"/>
              </a:rPr>
              <a:t>(континентальная часть Европы). 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</a:rPr>
              <a:t>Право собственности как абсолютное, всеобъемлющее, единое и неделимое право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 bwMode="auto">
          <a:xfrm>
            <a:off x="4572000" y="1412875"/>
            <a:ext cx="43180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600" b="1" u="sng">
                <a:solidFill>
                  <a:schemeClr val="tx1"/>
                </a:solidFill>
                <a:latin typeface="Verdana" pitchFamily="34" charset="0"/>
              </a:rPr>
              <a:t>Англосаксонский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2600">
                <a:solidFill>
                  <a:schemeClr val="tx1"/>
                </a:solidFill>
                <a:latin typeface="Verdana" pitchFamily="34" charset="0"/>
              </a:rPr>
              <a:t>(Великобритания, США, Австралия и т.д.). 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2600">
                <a:solidFill>
                  <a:schemeClr val="tx1"/>
                </a:solidFill>
                <a:latin typeface="Verdana" pitchFamily="34" charset="0"/>
              </a:rPr>
              <a:t>Право собственности рассматривается как совокупность отдельных правомочий, которые можно отделять и комбинировать </a:t>
            </a:r>
            <a:r>
              <a:rPr lang="ru-RU" sz="2600" b="1">
                <a:solidFill>
                  <a:schemeClr val="tx1"/>
                </a:solidFill>
                <a:latin typeface="Verdana" pitchFamily="34" charset="0"/>
              </a:rPr>
              <a:t>(пучок прав собственности). 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2800">
              <a:solidFill>
                <a:schemeClr val="tx1"/>
              </a:solidFill>
              <a:latin typeface="Century Schoolbook" pitchFamily="18" charset="0"/>
            </a:endParaRPr>
          </a:p>
        </p:txBody>
      </p:sp>
      <p:pic>
        <p:nvPicPr>
          <p:cNvPr id="5" name="Picture 2" descr="Картинки по запросу веник"/>
          <p:cNvPicPr>
            <a:picLocks noChangeAspect="1" noChangeArrowheads="1"/>
          </p:cNvPicPr>
          <p:nvPr/>
        </p:nvPicPr>
        <p:blipFill>
          <a:blip r:embed="rId2" cstate="print"/>
          <a:srcRect l="18748" t="27373" b="22861"/>
          <a:stretch>
            <a:fillRect/>
          </a:stretch>
        </p:blipFill>
        <p:spPr bwMode="auto">
          <a:xfrm>
            <a:off x="250825" y="5013325"/>
            <a:ext cx="4405313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>
                <a:solidFill>
                  <a:srgbClr val="E75C01"/>
                </a:solidFill>
                <a:latin typeface="Verdana" pitchFamily="34" charset="0"/>
              </a:rPr>
              <a:t>ИНСТИТУЦИОНАЛЬНАЯ ТЕОРИЯ ПРАВ СОБСТВЕННОСТИ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95288" y="1484313"/>
            <a:ext cx="8191500" cy="4873625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>
                <a:latin typeface="Verdana" pitchFamily="34" charset="0"/>
              </a:rPr>
              <a:t>«Спецификация»</a:t>
            </a:r>
            <a:r>
              <a:rPr lang="ru-RU" dirty="0">
                <a:latin typeface="Verdana" pitchFamily="34" charset="0"/>
              </a:rPr>
              <a:t> прав собственности - точное установление и эффективная защита этих прав. Четкое определение субъекта, объекта и сущности правомочий. </a:t>
            </a:r>
          </a:p>
          <a:p>
            <a:r>
              <a:rPr lang="ru-RU" b="1" dirty="0">
                <a:latin typeface="Verdana" pitchFamily="34" charset="0"/>
              </a:rPr>
              <a:t>«Размывание» </a:t>
            </a:r>
            <a:r>
              <a:rPr lang="ru-RU" dirty="0">
                <a:latin typeface="Verdana" pitchFamily="34" charset="0"/>
              </a:rPr>
              <a:t>прав собственности - экономическая деятельность становиться неэффективной, так как нет возможности определить, кто будет конечным получателем положительных или отрицательных результатов. </a:t>
            </a:r>
          </a:p>
          <a:p>
            <a:r>
              <a:rPr lang="ru-RU" b="1" dirty="0">
                <a:latin typeface="Verdana" pitchFamily="34" charset="0"/>
              </a:rPr>
              <a:t>От чего зависит эффективность экономической системы? </a:t>
            </a:r>
          </a:p>
          <a:p>
            <a:r>
              <a:rPr lang="ru-RU" b="1" dirty="0">
                <a:latin typeface="Verdana" pitchFamily="34" charset="0"/>
              </a:rPr>
              <a:t>От степени спецификации прав собственности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700213"/>
            <a:ext cx="8640762" cy="4495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400" b="1" i="1" cap="none" dirty="0">
                <a:solidFill>
                  <a:schemeClr val="tx1"/>
                </a:solidFill>
                <a:latin typeface="Verdana" pitchFamily="34" charset="0"/>
              </a:rPr>
              <a:t>ПРИВАТИЗАЦИЯ</a:t>
            </a:r>
            <a:r>
              <a:rPr lang="ru-RU" sz="2400" cap="none" dirty="0">
                <a:solidFill>
                  <a:schemeClr val="tx1"/>
                </a:solidFill>
                <a:latin typeface="Verdana" pitchFamily="34" charset="0"/>
              </a:rPr>
              <a:t> - ЭТО ПЕРЕХОД ОТ ГОСУДАРСТВЕННОЙ СОБСТВЕННОСТИ К ЧАСТНОЙ ФОРМЕ </a:t>
            </a:r>
            <a:br>
              <a:rPr lang="ru-RU" sz="2400" cap="none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ru-RU" sz="2400" cap="none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400" b="1" i="1" cap="none" dirty="0">
                <a:solidFill>
                  <a:schemeClr val="tx1"/>
                </a:solidFill>
                <a:latin typeface="Verdana" pitchFamily="34" charset="0"/>
              </a:rPr>
              <a:t> РАЗГОСУДАРСТВЛЕНИЕ</a:t>
            </a:r>
            <a:r>
              <a:rPr lang="ru-RU" sz="2400" b="1" cap="none" dirty="0">
                <a:solidFill>
                  <a:schemeClr val="tx1"/>
                </a:solidFill>
                <a:latin typeface="Verdana" pitchFamily="34" charset="0"/>
              </a:rPr>
              <a:t> - </a:t>
            </a:r>
            <a:r>
              <a:rPr lang="ru-RU" sz="2400" cap="none" dirty="0">
                <a:solidFill>
                  <a:schemeClr val="tx1"/>
                </a:solidFill>
                <a:latin typeface="Verdana" pitchFamily="34" charset="0"/>
              </a:rPr>
              <a:t>ПРОЦЕСС СОКРАЩЕНИЯ НЕПОСРЕДСТВЕННОГО ГОСУДАРСТВЕННОГО ВЛИЯНИЯ НА ДЕЯТЕЛЬНОСТЬ ФИРМ</a:t>
            </a:r>
            <a:br>
              <a:rPr lang="ru-RU" sz="2800" cap="none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ru-RU" sz="2800" cap="none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600" b="1" cap="none" dirty="0">
                <a:solidFill>
                  <a:schemeClr val="tx1"/>
                </a:solidFill>
                <a:latin typeface="Verdana" pitchFamily="34" charset="0"/>
              </a:rPr>
              <a:t>Национализация</a:t>
            </a:r>
            <a:r>
              <a:rPr lang="ru-RU" sz="2600" cap="none" dirty="0">
                <a:solidFill>
                  <a:schemeClr val="tx1"/>
                </a:solidFill>
                <a:latin typeface="Verdana" pitchFamily="34" charset="0"/>
              </a:rPr>
              <a:t> - передача в собственность государства земли, предприятий, банков, транспорта, принадлежащего частным лицам.</a:t>
            </a:r>
            <a:br>
              <a:rPr lang="ru-RU" sz="2600" cap="none" dirty="0">
                <a:solidFill>
                  <a:schemeClr val="tx1"/>
                </a:solidFill>
                <a:latin typeface="Verdana" pitchFamily="34" charset="0"/>
              </a:rPr>
            </a:br>
            <a:endParaRPr lang="ru-RU" sz="2600" cap="none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84213" y="620713"/>
            <a:ext cx="7772400" cy="685800"/>
          </a:xfrm>
          <a:prstGeom prst="rect">
            <a:avLst/>
          </a:prstGeom>
        </p:spPr>
        <p:txBody>
          <a:bodyPr anchor="b"/>
          <a:lstStyle/>
          <a:p>
            <a:pPr algn="ctr" eaLnBrk="0" hangingPunct="0"/>
            <a:r>
              <a:rPr lang="ru-RU" sz="4000" b="1" dirty="0">
                <a:solidFill>
                  <a:srgbClr val="E75C01"/>
                </a:solidFill>
                <a:latin typeface="Verdana" pitchFamily="34" charset="0"/>
              </a:rPr>
              <a:t>Как поменять форму собственности?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СКОРОСТЬ  ПРОЦЕССА ПРИВАТИЗАЦИИ</a:t>
            </a:r>
          </a:p>
        </p:txBody>
      </p:sp>
      <p:sp>
        <p:nvSpPr>
          <p:cNvPr id="3" name="Прямоугольник 2"/>
          <p:cNvSpPr>
            <a:spLocks noChangeArrowheads="1"/>
          </p:cNvSpPr>
          <p:nvPr/>
        </p:nvSpPr>
        <p:spPr bwMode="auto">
          <a:xfrm>
            <a:off x="381000" y="1676400"/>
            <a:ext cx="7467600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l">
              <a:buFont typeface="Arial" charset="0"/>
              <a:buChar char="•"/>
            </a:pPr>
            <a:r>
              <a:rPr lang="ru-RU" sz="4000" dirty="0">
                <a:solidFill>
                  <a:schemeClr val="tx1"/>
                </a:solidFill>
                <a:latin typeface="Verdana" pitchFamily="34" charset="0"/>
              </a:rPr>
              <a:t>Быстрая</a:t>
            </a:r>
          </a:p>
          <a:p>
            <a:pPr marL="457200" indent="-457200" algn="l">
              <a:buFont typeface="Arial" charset="0"/>
              <a:buChar char="•"/>
            </a:pPr>
            <a:r>
              <a:rPr lang="ru-RU" sz="4000" dirty="0">
                <a:solidFill>
                  <a:schemeClr val="tx1"/>
                </a:solidFill>
                <a:latin typeface="Verdana" pitchFamily="34" charset="0"/>
              </a:rPr>
              <a:t>Умеренная</a:t>
            </a:r>
          </a:p>
          <a:p>
            <a:pPr marL="457200" indent="-457200" algn="l">
              <a:buFont typeface="Arial" charset="0"/>
              <a:buChar char="•"/>
            </a:pPr>
            <a:r>
              <a:rPr lang="ru-RU" sz="4000" dirty="0">
                <a:solidFill>
                  <a:schemeClr val="tx1"/>
                </a:solidFill>
                <a:latin typeface="Verdana" pitchFamily="34" charset="0"/>
              </a:rPr>
              <a:t>Медленная</a:t>
            </a:r>
          </a:p>
          <a:p>
            <a:pPr marL="457200" indent="-457200" algn="l">
              <a:buFont typeface="Arial" charset="0"/>
              <a:buChar char="•"/>
            </a:pPr>
            <a:endParaRPr lang="ru-RU" sz="4000" dirty="0">
              <a:solidFill>
                <a:schemeClr val="tx1"/>
              </a:solidFill>
              <a:latin typeface="Verdana" pitchFamily="34" charset="0"/>
            </a:endParaRPr>
          </a:p>
          <a:p>
            <a:pPr marL="457200" indent="-457200" algn="l">
              <a:buFont typeface="Arial" charset="0"/>
              <a:buChar char="•"/>
            </a:pPr>
            <a:r>
              <a:rPr lang="ru-RU" sz="4000" dirty="0">
                <a:solidFill>
                  <a:schemeClr val="tx1"/>
                </a:solidFill>
                <a:latin typeface="Verdana" pitchFamily="34" charset="0"/>
              </a:rPr>
              <a:t>В Республике Беларусь:</a:t>
            </a:r>
          </a:p>
        </p:txBody>
      </p:sp>
      <p:pic>
        <p:nvPicPr>
          <p:cNvPr id="63490" name="Picture 2" descr="Картинки по запросу гепард и черепаха"/>
          <p:cNvPicPr>
            <a:picLocks noChangeAspect="1" noChangeArrowheads="1"/>
          </p:cNvPicPr>
          <p:nvPr/>
        </p:nvPicPr>
        <p:blipFill>
          <a:blip r:embed="rId2" cstate="print"/>
          <a:srcRect l="2286" t="35048" r="15430" b="16191"/>
          <a:stretch>
            <a:fillRect/>
          </a:stretch>
        </p:blipFill>
        <p:spPr bwMode="auto">
          <a:xfrm>
            <a:off x="4191000" y="1752600"/>
            <a:ext cx="428625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2" name="Picture 4" descr="Картинки по запросу гепард и черепаха"/>
          <p:cNvPicPr>
            <a:picLocks noChangeAspect="1" noChangeArrowheads="1"/>
          </p:cNvPicPr>
          <p:nvPr/>
        </p:nvPicPr>
        <p:blipFill>
          <a:blip r:embed="rId3" cstate="print"/>
          <a:srcRect l="8109" t="11674" r="21622" b="18034"/>
          <a:stretch>
            <a:fillRect/>
          </a:stretch>
        </p:blipFill>
        <p:spPr bwMode="auto">
          <a:xfrm>
            <a:off x="5486400" y="4876800"/>
            <a:ext cx="25019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1676400" y="5029200"/>
            <a:ext cx="334944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5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Точечная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3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b="1" dirty="0">
                <a:effectLst/>
              </a:rPr>
              <a:t>Приватизационные чеки в Республике Беларусь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2296" indent="0">
              <a:buNone/>
            </a:pPr>
            <a:endParaRPr lang="ru-RU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199" y="1715848"/>
            <a:ext cx="28575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7513"/>
            <a:ext cx="3605386" cy="223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28866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914400"/>
            <a:ext cx="8382000" cy="5791200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Неблагоприятный инвестиционный климат</a:t>
            </a:r>
          </a:p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Инвесторы должны выполнить ряд условий: минимальная сумма инвестиций, модернизация производства, увеличение налоговых отчислений, ориентирование на экспорт, сохранить в течение 3 лет персонал предприятия и обеспечить ему уровень зарплаты не среднего по области </a:t>
            </a:r>
          </a:p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Долги предприятий</a:t>
            </a:r>
          </a:p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Завышенная сумма и социальные обязательства</a:t>
            </a:r>
          </a:p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Инвестор должен получить одобрение трудового коллектива, затем его предложение рассматривается на уровне местной власти, Совмина и президента</a:t>
            </a:r>
          </a:p>
          <a:p>
            <a:pPr marL="457200" indent="-457200">
              <a:buFont typeface="Arial" charset="0"/>
              <a:buChar char="•"/>
            </a:pPr>
            <a:r>
              <a:rPr lang="ru-RU" sz="2000">
                <a:latin typeface="Verdana" pitchFamily="34" charset="0"/>
              </a:rPr>
              <a:t>«Золотая акция» </a:t>
            </a:r>
          </a:p>
          <a:p>
            <a:pPr marL="457200" indent="-457200">
              <a:buFont typeface="Arial" charset="0"/>
              <a:buChar char="•"/>
            </a:pPr>
            <a:r>
              <a:rPr lang="ru-RU">
                <a:latin typeface="Verdana" pitchFamily="34" charset="0"/>
              </a:rPr>
              <a:t>2015-2017 год: список из 61 предприятия (многие повторно): инвесторы приобрели акции 1 из них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cap="none">
                <a:solidFill>
                  <a:srgbClr val="E75C01"/>
                </a:solidFill>
                <a:latin typeface="Verdana" pitchFamily="34" charset="0"/>
              </a:rPr>
              <a:t>ПРОБЛЕМЫ ПРИВАТИЗАЦИИ В РБ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</a:rPr>
              <a:t>ПРИМЕР: МОЗЫРЬСКИЙ НПЗ</a:t>
            </a:r>
          </a:p>
        </p:txBody>
      </p:sp>
      <p:sp>
        <p:nvSpPr>
          <p:cNvPr id="45058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609600"/>
            <a:ext cx="8534400" cy="5791200"/>
          </a:xfrm>
        </p:spPr>
        <p:txBody>
          <a:bodyPr/>
          <a:lstStyle/>
          <a:p>
            <a:r>
              <a:rPr lang="ru-RU" sz="2000" dirty="0">
                <a:latin typeface="Verdana" pitchFamily="34" charset="0"/>
              </a:rPr>
              <a:t>Условия, которые победитель конкурса должен будет выполнить на протяжении последующих пяти лет (2015):</a:t>
            </a:r>
          </a:p>
          <a:p>
            <a:endParaRPr lang="ru-RU" sz="2000" dirty="0">
              <a:latin typeface="Verdana" pitchFamily="34" charset="0"/>
            </a:endParaRPr>
          </a:p>
          <a:p>
            <a:r>
              <a:rPr lang="ru-RU" sz="2000" dirty="0">
                <a:latin typeface="Verdana" pitchFamily="34" charset="0"/>
              </a:rPr>
              <a:t>Обеспечить загрузку нефтяным сырьем 100% мощностей Мозырского НПЗ и государственного «</a:t>
            </a:r>
            <a:r>
              <a:rPr lang="ru-RU" sz="2000" dirty="0" err="1">
                <a:latin typeface="Verdana" pitchFamily="34" charset="0"/>
              </a:rPr>
              <a:t>Нафтана</a:t>
            </a:r>
            <a:r>
              <a:rPr lang="ru-RU" sz="2000" dirty="0">
                <a:latin typeface="Verdana" pitchFamily="34" charset="0"/>
              </a:rPr>
              <a:t>». </a:t>
            </a:r>
          </a:p>
          <a:p>
            <a:r>
              <a:rPr lang="ru-RU" sz="2000" dirty="0">
                <a:latin typeface="Verdana" pitchFamily="34" charset="0"/>
              </a:rPr>
              <a:t>Построить еще один нефтеперерабатывающий завод мощностью до 8 млн тонн в год и довести к 2020 году общий объем переработки нефти до 20 млн тонн. </a:t>
            </a:r>
          </a:p>
          <a:p>
            <a:r>
              <a:rPr lang="ru-RU" sz="2000" dirty="0">
                <a:latin typeface="Verdana" pitchFamily="34" charset="0"/>
              </a:rPr>
              <a:t>Обеспечивать внутренний рынок Беларуси всеми видами моторного топлива</a:t>
            </a:r>
          </a:p>
          <a:p>
            <a:r>
              <a:rPr lang="ru-RU" sz="2000" dirty="0">
                <a:latin typeface="Verdana" pitchFamily="34" charset="0"/>
              </a:rPr>
              <a:t>Сохранить численность работников МНПЗ и обеспечить уровень их зарплат не ниже среднего по отрасли.</a:t>
            </a:r>
          </a:p>
          <a:p>
            <a:endParaRPr lang="ru-RU" sz="2000" dirty="0">
              <a:latin typeface="Verdana" pitchFamily="34" charset="0"/>
            </a:endParaRPr>
          </a:p>
          <a:p>
            <a:r>
              <a:rPr lang="ru-RU" sz="2000" dirty="0">
                <a:latin typeface="Verdana" pitchFamily="34" charset="0"/>
              </a:rPr>
              <a:t>В противном случае его долю в МНПЗ национализируют.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0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0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50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600" b="1" cap="none">
                <a:solidFill>
                  <a:srgbClr val="E75C01"/>
                </a:solidFill>
                <a:latin typeface="Verdana" pitchFamily="34" charset="0"/>
              </a:rPr>
              <a:t>ПРОБЛЕМЫ ИНТЕЛЛЕКТУАЛЬНОЙ СОБСТВЕННОСТИ В РБ</a:t>
            </a:r>
          </a:p>
        </p:txBody>
      </p:sp>
      <p:sp>
        <p:nvSpPr>
          <p:cNvPr id="46082" name="Содержимое 2"/>
          <p:cNvSpPr>
            <a:spLocks noGrp="1"/>
          </p:cNvSpPr>
          <p:nvPr>
            <p:ph sz="quarter" idx="1"/>
          </p:nvPr>
        </p:nvSpPr>
        <p:spPr>
          <a:xfrm>
            <a:off x="6172200" y="1676400"/>
            <a:ext cx="2667000" cy="2057400"/>
          </a:xfrm>
        </p:spPr>
        <p:txBody>
          <a:bodyPr>
            <a:normAutofit fontScale="85000" lnSpcReduction="10000"/>
          </a:bodyPr>
          <a:lstStyle/>
          <a:p>
            <a:r>
              <a:rPr lang="ru-RU" sz="2000" b="1">
                <a:latin typeface="Verdana" pitchFamily="34" charset="0"/>
              </a:rPr>
              <a:t>Фотограф Антон Мотолько против Белтелерадиокомпании:</a:t>
            </a:r>
            <a:br>
              <a:rPr lang="ru-RU"/>
            </a:br>
            <a:br>
              <a:rPr lang="ru-RU"/>
            </a:br>
            <a:br>
              <a:rPr lang="ru-RU"/>
            </a:br>
            <a:endParaRPr lang="ru-RU" b="1"/>
          </a:p>
        </p:txBody>
      </p:sp>
      <p:pic>
        <p:nvPicPr>
          <p:cNvPr id="46083" name="Picture 2" descr="Фото с сайта motolko.co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5905500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Содержимое 2"/>
          <p:cNvSpPr txBox="1">
            <a:spLocks/>
          </p:cNvSpPr>
          <p:nvPr/>
        </p:nvSpPr>
        <p:spPr bwMode="auto">
          <a:xfrm>
            <a:off x="304800" y="5334000"/>
            <a:ext cx="769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400" dirty="0">
                <a:solidFill>
                  <a:schemeClr val="tx1"/>
                </a:solidFill>
                <a:latin typeface="Verdana" pitchFamily="34" charset="0"/>
              </a:rPr>
              <a:t>Эксперт не признал фото объектом авторского права, так как они не являются результатом творчества : «фиксация природного явления»</a:t>
            </a:r>
            <a:br>
              <a:rPr lang="ru-RU" sz="2400" dirty="0">
                <a:solidFill>
                  <a:schemeClr val="tx1"/>
                </a:solidFill>
                <a:latin typeface="Century Schoolbook" pitchFamily="18" charset="0"/>
              </a:rPr>
            </a:br>
            <a:br>
              <a:rPr lang="ru-RU" sz="2400" dirty="0">
                <a:solidFill>
                  <a:schemeClr val="tx1"/>
                </a:solidFill>
                <a:latin typeface="Century Schoolbook" pitchFamily="18" charset="0"/>
              </a:rPr>
            </a:br>
            <a:br>
              <a:rPr lang="ru-RU" sz="2400" dirty="0">
                <a:solidFill>
                  <a:schemeClr val="tx1"/>
                </a:solidFill>
                <a:latin typeface="Century Schoolbook" pitchFamily="18" charset="0"/>
              </a:rPr>
            </a:br>
            <a:endParaRPr lang="ru-RU" sz="2400" b="1" dirty="0">
              <a:solidFill>
                <a:schemeClr val="tx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800" b="1" cap="none">
                <a:solidFill>
                  <a:srgbClr val="E75C01"/>
                </a:solidFill>
                <a:latin typeface="Verdana" pitchFamily="34" charset="0"/>
              </a:rPr>
              <a:t>ОСНОВНЫЕ НАПРАВЛЕНИЯ РЫНОЧНЫХ ПРЕОБРАЗОВАНИЙ</a:t>
            </a:r>
          </a:p>
        </p:txBody>
      </p:sp>
      <p:sp>
        <p:nvSpPr>
          <p:cNvPr id="57346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r>
              <a:rPr lang="ru-RU" dirty="0">
                <a:latin typeface="Verdana" pitchFamily="34" charset="0"/>
              </a:rPr>
              <a:t>1.</a:t>
            </a:r>
            <a:r>
              <a:rPr lang="ru-RU" b="1" dirty="0">
                <a:latin typeface="Verdana" pitchFamily="34" charset="0"/>
              </a:rPr>
              <a:t>Проблема зависимости от предшествующей траектории развития (</a:t>
            </a:r>
            <a:r>
              <a:rPr lang="ru-RU" b="1" dirty="0" err="1">
                <a:latin typeface="Verdana" pitchFamily="34" charset="0"/>
              </a:rPr>
              <a:t>path-dependency</a:t>
            </a:r>
            <a:r>
              <a:rPr lang="ru-RU" b="1" dirty="0">
                <a:latin typeface="Verdana" pitchFamily="34" charset="0"/>
              </a:rPr>
              <a:t>). </a:t>
            </a:r>
            <a:r>
              <a:rPr lang="ru-RU" dirty="0">
                <a:latin typeface="Verdana" pitchFamily="34" charset="0"/>
              </a:rPr>
              <a:t>Вчерашние институциональные рамки ограничивают варианты выбора сегодня и в будущем. </a:t>
            </a:r>
          </a:p>
          <a:p>
            <a:r>
              <a:rPr lang="ru-RU" dirty="0">
                <a:latin typeface="Verdana" pitchFamily="34" charset="0"/>
              </a:rPr>
              <a:t>2.Либерализация экономики.</a:t>
            </a:r>
          </a:p>
          <a:p>
            <a:r>
              <a:rPr lang="ru-RU" dirty="0">
                <a:latin typeface="Verdana" pitchFamily="34" charset="0"/>
              </a:rPr>
              <a:t>3.Структурная перестройка национальной экономики.</a:t>
            </a:r>
          </a:p>
          <a:p>
            <a:r>
              <a:rPr lang="ru-RU" dirty="0">
                <a:latin typeface="Verdana" pitchFamily="34" charset="0"/>
              </a:rPr>
              <a:t>4.Создание открытой экономики.</a:t>
            </a:r>
          </a:p>
          <a:p>
            <a:r>
              <a:rPr lang="ru-RU" dirty="0">
                <a:latin typeface="Verdana" pitchFamily="34" charset="0"/>
              </a:rPr>
              <a:t>5.Реформирование социальной сферы.</a:t>
            </a:r>
          </a:p>
          <a:p>
            <a:endParaRPr lang="ru-RU" sz="28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67600" cy="9144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СКОРОСТЬ ТРАНСФОРМАЦИЙ: ГРАДУАЛИЗМ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8305800" cy="4873625"/>
          </a:xfrm>
        </p:spPr>
        <p:txBody>
          <a:bodyPr>
            <a:normAutofit fontScale="92500"/>
          </a:bodyPr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Градуализм: эволюционный путь (Венгрия, Югославия, Беларусь)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Медленное, последовательное проведение системных экономических реформ, основную роль в которой играет государство. 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Достоинством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 является отсутствие трансформационного спада в производстве, смягчение возможных негативных социальных последствий.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Недостаток -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медленные темпы формирования рыночных отношений, значительная степень вмешательства государства в экономику.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Содержимое 2"/>
          <p:cNvSpPr txBox="1">
            <a:spLocks/>
          </p:cNvSpPr>
          <p:nvPr/>
        </p:nvSpPr>
        <p:spPr bwMode="auto">
          <a:xfrm>
            <a:off x="152400" y="22860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4000" b="1">
              <a:solidFill>
                <a:schemeClr val="tx1"/>
              </a:solidFill>
              <a:latin typeface="Century Schoolbook" pitchFamily="18" charset="0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400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18435" name="Rectangle 4"/>
          <p:cNvSpPr>
            <a:spLocks/>
          </p:cNvSpPr>
          <p:nvPr/>
        </p:nvSpPr>
        <p:spPr bwMode="auto">
          <a:xfrm>
            <a:off x="304800" y="4648200"/>
            <a:ext cx="8153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endParaRPr lang="be-BY" sz="2600">
              <a:solidFill>
                <a:schemeClr val="tx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8436" name="Rectangle 2"/>
          <p:cNvSpPr>
            <a:spLocks noChangeArrowheads="1"/>
          </p:cNvSpPr>
          <p:nvPr/>
        </p:nvSpPr>
        <p:spPr bwMode="auto">
          <a:xfrm>
            <a:off x="609600" y="1371600"/>
            <a:ext cx="81534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ru-RU" sz="2400" b="1" i="1" dirty="0">
                <a:solidFill>
                  <a:schemeClr val="tx1"/>
                </a:solidFill>
                <a:latin typeface="Verdana" pitchFamily="34" charset="0"/>
              </a:rPr>
              <a:t>ЭКОНОМИЧЕСКАЯ СИСТЕМА</a:t>
            </a:r>
            <a:r>
              <a:rPr lang="ru-RU" sz="2400" dirty="0">
                <a:solidFill>
                  <a:schemeClr val="tx1"/>
                </a:solidFill>
                <a:latin typeface="Verdana" pitchFamily="34" charset="0"/>
              </a:rPr>
              <a:t> —СЛОЖНАЯ, СКООРДИНИРОВАННАЯ СОВОКУПНОСТЬ ЭКОНОМИЧЕСКИХ ОТНОШЕНИЙ, ЦЕЛЬЮ КОТОРОЙ ЯВЛЯЕТСЯ УДОВЛЕТВОРЕНИЕ ПОТРЕБНОСТЕЙ В ЭКОНОМИЧЕСКИХ БЛАГАХ И УСЛУГАХ. </a:t>
            </a:r>
            <a:br>
              <a:rPr lang="ru-RU" sz="2400" dirty="0">
                <a:solidFill>
                  <a:schemeClr val="tx1"/>
                </a:solidFill>
                <a:latin typeface="Verdana" pitchFamily="34" charset="0"/>
              </a:rPr>
            </a:br>
            <a:br>
              <a:rPr lang="ru-RU" sz="24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be-BY" sz="2200" dirty="0">
                <a:solidFill>
                  <a:schemeClr val="tx1"/>
                </a:solidFill>
                <a:latin typeface="Verdana" pitchFamily="34" charset="0"/>
              </a:rPr>
              <a:t>СУБЪЕКТЫ </a:t>
            </a:r>
            <a:r>
              <a:rPr lang="be-BY" sz="2200" u="sng" dirty="0">
                <a:solidFill>
                  <a:schemeClr val="tx1"/>
                </a:solidFill>
                <a:latin typeface="Verdana" pitchFamily="34" charset="0"/>
              </a:rPr>
              <a:t>(Элементы):</a:t>
            </a:r>
            <a:br>
              <a:rPr lang="be-BY" sz="22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be-BY" sz="2200" dirty="0">
                <a:solidFill>
                  <a:schemeClr val="tx1"/>
                </a:solidFill>
                <a:latin typeface="Verdana" pitchFamily="34" charset="0"/>
              </a:rPr>
              <a:t>- ДОМАШНИЕ ХОЗЯЙСТВА   </a:t>
            </a:r>
            <a:br>
              <a:rPr lang="be-BY" sz="22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be-BY" sz="2200" dirty="0">
                <a:solidFill>
                  <a:schemeClr val="tx1"/>
                </a:solidFill>
                <a:latin typeface="Verdana" pitchFamily="34" charset="0"/>
              </a:rPr>
              <a:t>- ФИРМЫ </a:t>
            </a:r>
            <a:br>
              <a:rPr lang="be-BY" sz="22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be-BY" sz="2200" dirty="0">
                <a:solidFill>
                  <a:schemeClr val="tx1"/>
                </a:solidFill>
                <a:latin typeface="Verdana" pitchFamily="34" charset="0"/>
              </a:rPr>
              <a:t>- ГОСУДАРСТВО    </a:t>
            </a:r>
            <a:br>
              <a:rPr lang="be-BY" sz="22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be-BY" sz="2200" dirty="0">
                <a:solidFill>
                  <a:schemeClr val="tx1"/>
                </a:solidFill>
                <a:latin typeface="Verdana" pitchFamily="34" charset="0"/>
              </a:rPr>
              <a:t>- ЗАГРАНИЦА</a:t>
            </a:r>
            <a:endParaRPr lang="ru-RU" sz="2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153400" cy="4873625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Шоковая терапия: революционный путь (Польша, Словакия, Россия)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Быстрые радикальные реформы (во многом на основе рекомендаций МВФ и Всемирного банка). 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Достоинства: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быстрое становление рыночных отношений, в масштабе длительного периода – лучший уровень жизни, эффективность системы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Недостатки: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высокая нестабильность (инфляция и безработица), резкое снижение доходов населения, различные социальные проблемы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СКОРОСТЬ ТРАНСФОРМАЦИЙ: «ШОКОВАЯ ТЕРАПИЯ»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54864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ПОСЛЕДСТВИЯ «ШОКОВОЙ ТЕРАПИИ»</a:t>
            </a:r>
          </a:p>
        </p:txBody>
      </p:sp>
      <p:sp>
        <p:nvSpPr>
          <p:cNvPr id="61442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984375"/>
            <a:ext cx="8763000" cy="4873625"/>
          </a:xfrm>
        </p:spPr>
        <p:txBody>
          <a:bodyPr>
            <a:normAutofit fontScale="92500" lnSpcReduction="20000"/>
          </a:bodyPr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Не выгодно заниматься производством, выгодна только перепродажа и продажа дешевого сырья за границу.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Дешевая госсобственность попадает в руки очень малого числа олигархов, растет неравенство. Все прибыли не инвестируются в экономику, а выводятся за границу.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Растет коррупция и криминализация экономики.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В итоге: технологическая деградация; бедность населения и огромная социальная дифференциация; демографический кризис, массовая эмиграция.</a:t>
            </a:r>
            <a:br>
              <a:rPr lang="ru-RU" sz="2800" dirty="0"/>
            </a:br>
            <a:br>
              <a:rPr lang="ru-RU" sz="2800" dirty="0"/>
            </a:br>
            <a:br>
              <a:rPr lang="ru-RU" sz="2800" dirty="0"/>
            </a:br>
            <a:endParaRPr lang="ru-RU" sz="2800" dirty="0"/>
          </a:p>
        </p:txBody>
      </p:sp>
      <p:pic>
        <p:nvPicPr>
          <p:cNvPr id="61443" name="Picture 4" descr="Картинки по запросу бандиты 90-х годов (рэкет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1513" y="0"/>
            <a:ext cx="33924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ru-RU" sz="24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ПОЧЕМУ РЕФОРМЫ В РОССИИ НЕ УДАЛИСЬ («ДИКИЙ» КАПИТАЛИЗМ)?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295400"/>
            <a:ext cx="8534400" cy="4873625"/>
          </a:xfrm>
        </p:spPr>
        <p:txBody>
          <a:bodyPr>
            <a:normAutofit lnSpcReduction="10000"/>
          </a:bodyPr>
          <a:lstStyle/>
          <a:p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Джозеф </a:t>
            </a:r>
            <a:r>
              <a:rPr lang="ru-RU" sz="20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Стиглиц</a:t>
            </a:r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шеф-экономист</a:t>
            </a:r>
          </a:p>
          <a:p>
            <a:pPr>
              <a:buFont typeface="Wingdings" pitchFamily="2" charset="2"/>
              <a:buNone/>
            </a:pPr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Всемирного банка: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Плохие рекомендации МВФ+</a:t>
            </a: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плохая реализация </a:t>
            </a: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(не интересовались методами достижения целей, особенно приватизации)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Не было практик и аналогичных рыночным институтов  (банки и фирмы не знали что такое риск, ответственность)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Либерализация цен – инфляция - резкое падение доходов населения - банкротство предприятий - падение занятости - у населения нет денег на покупку или старт предприятий</a:t>
            </a: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18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Источник: </a:t>
            </a:r>
            <a:r>
              <a:rPr lang="ru-RU" sz="20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Джозеф </a:t>
            </a:r>
            <a:r>
              <a:rPr lang="ru-RU" sz="2000" i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Стиглиц</a:t>
            </a:r>
            <a:r>
              <a:rPr lang="ru-RU" sz="2000" i="1" dirty="0">
                <a:latin typeface="Verdana" pitchFamily="34" charset="0"/>
                <a:ea typeface="Verdana" pitchFamily="34" charset="0"/>
                <a:cs typeface="Verdana" pitchFamily="34" charset="0"/>
              </a:rPr>
              <a:t> "Кто потерял Россию?"</a:t>
            </a:r>
          </a:p>
          <a:p>
            <a:pPr>
              <a:buFont typeface="Wingdings" pitchFamily="2" charset="2"/>
              <a:buNone/>
            </a:pPr>
            <a:endParaRPr lang="ru-RU" dirty="0"/>
          </a:p>
        </p:txBody>
      </p:sp>
      <p:pic>
        <p:nvPicPr>
          <p:cNvPr id="60419" name="Picture 2" descr="Картинки по запросу Стиглиц, Джозеф"/>
          <p:cNvPicPr>
            <a:picLocks noChangeAspect="1" noChangeArrowheads="1"/>
          </p:cNvPicPr>
          <p:nvPr/>
        </p:nvPicPr>
        <p:blipFill>
          <a:blip r:embed="rId2" cstate="print"/>
          <a:srcRect l="6667" r="8888" b="23334"/>
          <a:stretch>
            <a:fillRect/>
          </a:stretch>
        </p:blipFill>
        <p:spPr bwMode="auto">
          <a:xfrm>
            <a:off x="5791200" y="1143000"/>
            <a:ext cx="33528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42910" y="714356"/>
            <a:ext cx="7467600" cy="714356"/>
          </a:xfrm>
        </p:spPr>
        <p:txBody>
          <a:bodyPr/>
          <a:lstStyle/>
          <a:p>
            <a:pPr algn="r"/>
            <a:r>
              <a:rPr lang="ru-RU" sz="36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спор продолжается! </a:t>
            </a:r>
            <a:endParaRPr lang="ru-RU" b="1" dirty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42844" y="1643050"/>
            <a:ext cx="8429684" cy="3945058"/>
          </a:xfrm>
        </p:spPr>
        <p:txBody>
          <a:bodyPr/>
          <a:lstStyle/>
          <a:p>
            <a:pPr>
              <a:buNone/>
            </a:pP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какой темп реформ для трансформационных экономик лучше? доклад 2016 года МВФ: </a:t>
            </a:r>
          </a:p>
          <a:p>
            <a:pPr>
              <a:buNone/>
            </a:pP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"На деле сторонники быстрой либерализации получили более мягкие экономические кризисы и более высокие темпы роста в долгосрочном периоде".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47800" y="2286000"/>
            <a:ext cx="6705600" cy="1752600"/>
          </a:xfrm>
        </p:spPr>
        <p:txBody>
          <a:bodyPr>
            <a:normAutofit/>
          </a:bodyPr>
          <a:lstStyle/>
          <a:p>
            <a:pPr algn="ctr" eaLnBrk="1" hangingPunct="1"/>
            <a:r>
              <a:rPr lang="ru-RU" altLang="ru-RU" sz="4400" b="1" dirty="0">
                <a:solidFill>
                  <a:srgbClr val="000066"/>
                </a:solidFill>
              </a:rPr>
              <a:t>Спасибо за внимание!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428625" y="1500188"/>
            <a:ext cx="8153400" cy="290036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  <a:p>
            <a:pPr algn="ctr">
              <a:defRPr/>
            </a:pPr>
            <a:endParaRPr lang="ru-RU" dirty="0"/>
          </a:p>
          <a:p>
            <a:pPr algn="ctr">
              <a:defRPr/>
            </a:pPr>
            <a:r>
              <a:rPr lang="ru-RU" sz="3600" dirty="0"/>
              <a:t>инфраструктура</a:t>
            </a:r>
          </a:p>
        </p:txBody>
      </p:sp>
      <p:sp>
        <p:nvSpPr>
          <p:cNvPr id="20482" name="Line 7"/>
          <p:cNvSpPr>
            <a:spLocks noChangeShapeType="1"/>
          </p:cNvSpPr>
          <p:nvPr/>
        </p:nvSpPr>
        <p:spPr bwMode="auto">
          <a:xfrm>
            <a:off x="5334000" y="2286000"/>
            <a:ext cx="65405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33400" y="1752600"/>
            <a:ext cx="7772400" cy="1019175"/>
            <a:chOff x="288" y="1872"/>
            <a:chExt cx="4896" cy="642"/>
          </a:xfrm>
        </p:grpSpPr>
        <p:sp>
          <p:nvSpPr>
            <p:cNvPr id="20485" name="Rectangle 3"/>
            <p:cNvSpPr>
              <a:spLocks noChangeArrowheads="1"/>
            </p:cNvSpPr>
            <p:nvPr/>
          </p:nvSpPr>
          <p:spPr bwMode="auto">
            <a:xfrm>
              <a:off x="288" y="1872"/>
              <a:ext cx="1104" cy="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eaLnBrk="0" hangingPunct="0"/>
              <a:r>
                <a:rPr lang="ru-RU" sz="3200">
                  <a:solidFill>
                    <a:srgbClr val="005DA2"/>
                  </a:solidFill>
                  <a:latin typeface="Tahoma" pitchFamily="34" charset="0"/>
                </a:rPr>
                <a:t>Ресурсы</a:t>
              </a:r>
            </a:p>
          </p:txBody>
        </p:sp>
        <p:sp>
          <p:nvSpPr>
            <p:cNvPr id="20486" name="Rectangle 4"/>
            <p:cNvSpPr>
              <a:spLocks noChangeArrowheads="1"/>
            </p:cNvSpPr>
            <p:nvPr/>
          </p:nvSpPr>
          <p:spPr bwMode="auto">
            <a:xfrm>
              <a:off x="2094" y="1872"/>
              <a:ext cx="1122" cy="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eaLnBrk="0" hangingPunct="0"/>
              <a:r>
                <a:rPr lang="ru-RU" sz="3200">
                  <a:solidFill>
                    <a:srgbClr val="005DA2"/>
                  </a:solidFill>
                  <a:latin typeface="Tahoma" pitchFamily="34" charset="0"/>
                </a:rPr>
                <a:t>Система</a:t>
              </a:r>
            </a:p>
          </p:txBody>
        </p:sp>
        <p:sp>
          <p:nvSpPr>
            <p:cNvPr id="20487" name="Rectangle 5"/>
            <p:cNvSpPr>
              <a:spLocks noChangeArrowheads="1"/>
            </p:cNvSpPr>
            <p:nvPr/>
          </p:nvSpPr>
          <p:spPr bwMode="auto">
            <a:xfrm>
              <a:off x="3845" y="1872"/>
              <a:ext cx="1339" cy="64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ru-RU" sz="2800">
                  <a:solidFill>
                    <a:srgbClr val="005DA2"/>
                  </a:solidFill>
                  <a:latin typeface="Tahoma" pitchFamily="34" charset="0"/>
                </a:rPr>
                <a:t>Конечный продукт</a:t>
              </a:r>
            </a:p>
          </p:txBody>
        </p:sp>
        <p:sp>
          <p:nvSpPr>
            <p:cNvPr id="20488" name="Line 6"/>
            <p:cNvSpPr>
              <a:spLocks noChangeShapeType="1"/>
            </p:cNvSpPr>
            <p:nvPr/>
          </p:nvSpPr>
          <p:spPr bwMode="auto">
            <a:xfrm>
              <a:off x="1536" y="2208"/>
              <a:ext cx="4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 dirty="0"/>
            </a:p>
          </p:txBody>
        </p:sp>
      </p:grpSp>
      <p:sp>
        <p:nvSpPr>
          <p:cNvPr id="10" name="Заголовок 1"/>
          <p:cNvSpPr txBox="1">
            <a:spLocks/>
          </p:cNvSpPr>
          <p:nvPr/>
        </p:nvSpPr>
        <p:spPr>
          <a:xfrm>
            <a:off x="762000" y="228600"/>
            <a:ext cx="7467600" cy="639763"/>
          </a:xfrm>
          <a:prstGeom prst="rect">
            <a:avLst/>
          </a:prstGeom>
        </p:spPr>
        <p:txBody>
          <a:bodyPr/>
          <a:lstStyle/>
          <a:p>
            <a:pPr algn="ctr" eaLnBrk="0" hangingPunct="0"/>
            <a:r>
              <a:rPr lang="ru-RU" sz="2800" b="1" dirty="0">
                <a:solidFill>
                  <a:srgbClr val="E75C01"/>
                </a:solidFill>
                <a:latin typeface="Verdana" pitchFamily="34" charset="0"/>
              </a:rPr>
              <a:t>ЭКОНОМИЧЕСКАЯ </a:t>
            </a:r>
            <a:br>
              <a:rPr lang="ru-RU" sz="2800" b="1" dirty="0">
                <a:solidFill>
                  <a:srgbClr val="E75C01"/>
                </a:solidFill>
                <a:latin typeface="Verdana" pitchFamily="34" charset="0"/>
              </a:rPr>
            </a:br>
            <a:r>
              <a:rPr lang="ru-RU" sz="2800" b="1" dirty="0">
                <a:solidFill>
                  <a:srgbClr val="E75C01"/>
                </a:solidFill>
                <a:latin typeface="Verdana" pitchFamily="34" charset="0"/>
              </a:rPr>
              <a:t>СИСТЕМА: МОДЕЛЬ-СХЕМА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96B5A0C9-2A67-435D-B0C5-3107CEBB2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928" y="4400550"/>
            <a:ext cx="81534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0" hangingPunct="0"/>
            <a:r>
              <a:rPr lang="ru-RU" sz="2400" b="1" i="1" dirty="0">
                <a:latin typeface="Verdana" pitchFamily="34" charset="0"/>
              </a:rPr>
              <a:t>Что не так в этой схеме?</a:t>
            </a:r>
            <a:endParaRPr lang="en-US" sz="2400" b="1" i="1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20" name="Line 6">
            <a:extLst>
              <a:ext uri="{FF2B5EF4-FFF2-40B4-BE49-F238E27FC236}">
                <a16:creationId xmlns:a16="http://schemas.microsoft.com/office/drawing/2014/main" id="{99035D93-9E8E-404B-ABB4-5464596D58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404259" y="2887823"/>
            <a:ext cx="5961678" cy="1208786"/>
          </a:xfrm>
          <a:custGeom>
            <a:avLst/>
            <a:gdLst>
              <a:gd name="connsiteX0" fmla="*/ 0 w 2257425"/>
              <a:gd name="connsiteY0" fmla="*/ 0 h 685796"/>
              <a:gd name="connsiteX1" fmla="*/ 2257425 w 2257425"/>
              <a:gd name="connsiteY1" fmla="*/ 685796 h 685796"/>
              <a:gd name="connsiteX0" fmla="*/ 0 w 6820095"/>
              <a:gd name="connsiteY0" fmla="*/ 0 h 144620"/>
              <a:gd name="connsiteX1" fmla="*/ 6820095 w 6820095"/>
              <a:gd name="connsiteY1" fmla="*/ 144620 h 144620"/>
              <a:gd name="connsiteX0" fmla="*/ 0 w 6820095"/>
              <a:gd name="connsiteY0" fmla="*/ 1392197 h 1536817"/>
              <a:gd name="connsiteX1" fmla="*/ 6820095 w 6820095"/>
              <a:gd name="connsiteY1" fmla="*/ 1536817 h 1536817"/>
              <a:gd name="connsiteX0" fmla="*/ 0 w 6624152"/>
              <a:gd name="connsiteY0" fmla="*/ 1363470 h 1620057"/>
              <a:gd name="connsiteX1" fmla="*/ 6624152 w 6624152"/>
              <a:gd name="connsiteY1" fmla="*/ 1620057 h 1620057"/>
              <a:gd name="connsiteX0" fmla="*/ 0 w 6624152"/>
              <a:gd name="connsiteY0" fmla="*/ 1383880 h 1640467"/>
              <a:gd name="connsiteX1" fmla="*/ 6624152 w 6624152"/>
              <a:gd name="connsiteY1" fmla="*/ 1640467 h 1640467"/>
              <a:gd name="connsiteX0" fmla="*/ 0 w 6624152"/>
              <a:gd name="connsiteY0" fmla="*/ 1472520 h 1729107"/>
              <a:gd name="connsiteX1" fmla="*/ 1646272 w 6624152"/>
              <a:gd name="connsiteY1" fmla="*/ 824041 h 1729107"/>
              <a:gd name="connsiteX2" fmla="*/ 6624152 w 6624152"/>
              <a:gd name="connsiteY2" fmla="*/ 1729107 h 1729107"/>
              <a:gd name="connsiteX0" fmla="*/ 0 w 6185613"/>
              <a:gd name="connsiteY0" fmla="*/ 1957712 h 1957712"/>
              <a:gd name="connsiteX1" fmla="*/ 1207733 w 6185613"/>
              <a:gd name="connsiteY1" fmla="*/ 824041 h 1957712"/>
              <a:gd name="connsiteX2" fmla="*/ 6185613 w 6185613"/>
              <a:gd name="connsiteY2" fmla="*/ 1729107 h 1957712"/>
              <a:gd name="connsiteX0" fmla="*/ 0 w 6185613"/>
              <a:gd name="connsiteY0" fmla="*/ 1320762 h 1320762"/>
              <a:gd name="connsiteX1" fmla="*/ 1207733 w 6185613"/>
              <a:gd name="connsiteY1" fmla="*/ 187091 h 1320762"/>
              <a:gd name="connsiteX2" fmla="*/ 3988254 w 6185613"/>
              <a:gd name="connsiteY2" fmla="*/ 168430 h 1320762"/>
              <a:gd name="connsiteX3" fmla="*/ 6185613 w 6185613"/>
              <a:gd name="connsiteY3" fmla="*/ 1092157 h 1320762"/>
              <a:gd name="connsiteX0" fmla="*/ 0 w 6185613"/>
              <a:gd name="connsiteY0" fmla="*/ 1236778 h 1236778"/>
              <a:gd name="connsiteX1" fmla="*/ 1524973 w 6185613"/>
              <a:gd name="connsiteY1" fmla="*/ 289719 h 1236778"/>
              <a:gd name="connsiteX2" fmla="*/ 3988254 w 6185613"/>
              <a:gd name="connsiteY2" fmla="*/ 84446 h 1236778"/>
              <a:gd name="connsiteX3" fmla="*/ 6185613 w 6185613"/>
              <a:gd name="connsiteY3" fmla="*/ 1008173 h 1236778"/>
              <a:gd name="connsiteX0" fmla="*/ 0 w 6120298"/>
              <a:gd name="connsiteY0" fmla="*/ 1236778 h 1236778"/>
              <a:gd name="connsiteX1" fmla="*/ 1524973 w 6120298"/>
              <a:gd name="connsiteY1" fmla="*/ 289719 h 1236778"/>
              <a:gd name="connsiteX2" fmla="*/ 3988254 w 6120298"/>
              <a:gd name="connsiteY2" fmla="*/ 84446 h 1236778"/>
              <a:gd name="connsiteX3" fmla="*/ 6120298 w 6120298"/>
              <a:gd name="connsiteY3" fmla="*/ 1194786 h 1236778"/>
              <a:gd name="connsiteX0" fmla="*/ 0 w 6120298"/>
              <a:gd name="connsiteY0" fmla="*/ 1236778 h 1236778"/>
              <a:gd name="connsiteX1" fmla="*/ 1524973 w 6120298"/>
              <a:gd name="connsiteY1" fmla="*/ 289719 h 1236778"/>
              <a:gd name="connsiteX2" fmla="*/ 3988254 w 6120298"/>
              <a:gd name="connsiteY2" fmla="*/ 84446 h 1236778"/>
              <a:gd name="connsiteX3" fmla="*/ 6120298 w 6120298"/>
              <a:gd name="connsiteY3" fmla="*/ 1194786 h 1236778"/>
              <a:gd name="connsiteX0" fmla="*/ 0 w 5961678"/>
              <a:gd name="connsiteY0" fmla="*/ 1208786 h 1208786"/>
              <a:gd name="connsiteX1" fmla="*/ 1366353 w 5961678"/>
              <a:gd name="connsiteY1" fmla="*/ 289719 h 1208786"/>
              <a:gd name="connsiteX2" fmla="*/ 3829634 w 5961678"/>
              <a:gd name="connsiteY2" fmla="*/ 84446 h 1208786"/>
              <a:gd name="connsiteX3" fmla="*/ 5961678 w 5961678"/>
              <a:gd name="connsiteY3" fmla="*/ 1194786 h 1208786"/>
              <a:gd name="connsiteX0" fmla="*/ 0 w 5961678"/>
              <a:gd name="connsiteY0" fmla="*/ 1208786 h 1208786"/>
              <a:gd name="connsiteX1" fmla="*/ 1366353 w 5961678"/>
              <a:gd name="connsiteY1" fmla="*/ 289719 h 1208786"/>
              <a:gd name="connsiteX2" fmla="*/ 3829634 w 5961678"/>
              <a:gd name="connsiteY2" fmla="*/ 84446 h 1208786"/>
              <a:gd name="connsiteX3" fmla="*/ 5961678 w 5961678"/>
              <a:gd name="connsiteY3" fmla="*/ 1194786 h 120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1678" h="1208786">
                <a:moveTo>
                  <a:pt x="0" y="1208786"/>
                </a:moveTo>
                <a:cubicBezTo>
                  <a:pt x="254162" y="893877"/>
                  <a:pt x="838711" y="485079"/>
                  <a:pt x="1366353" y="289719"/>
                </a:cubicBezTo>
                <a:cubicBezTo>
                  <a:pt x="1965748" y="-25189"/>
                  <a:pt x="2999987" y="-66398"/>
                  <a:pt x="3829634" y="84446"/>
                </a:cubicBezTo>
                <a:cubicBezTo>
                  <a:pt x="4659281" y="235290"/>
                  <a:pt x="5688758" y="834003"/>
                  <a:pt x="5961678" y="1194786"/>
                </a:cubicBezTo>
              </a:path>
            </a:pathLst>
          </a:cu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 dirty="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04349A-2194-4DE7-AC29-A12825025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95600"/>
            <a:ext cx="6858000" cy="10668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Из чего состоит экономическая система?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B43F70-8A99-4940-9EBE-0FA44EAE63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66073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1718</TotalTime>
  <Words>2611</Words>
  <Application>Microsoft Office PowerPoint</Application>
  <PresentationFormat>Экран (4:3)</PresentationFormat>
  <Paragraphs>315</Paragraphs>
  <Slides>74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74</vt:i4>
      </vt:variant>
    </vt:vector>
  </HeadingPairs>
  <TitlesOfParts>
    <vt:vector size="86" baseType="lpstr">
      <vt:lpstr>Arial</vt:lpstr>
      <vt:lpstr>Bookman Old Style</vt:lpstr>
      <vt:lpstr>Calibri</vt:lpstr>
      <vt:lpstr>Cambria</vt:lpstr>
      <vt:lpstr>Century Schoolbook</vt:lpstr>
      <vt:lpstr>Gill Sans MT</vt:lpstr>
      <vt:lpstr>Tahoma</vt:lpstr>
      <vt:lpstr>Times New Roman</vt:lpstr>
      <vt:lpstr>Verdana</vt:lpstr>
      <vt:lpstr>Wingdings</vt:lpstr>
      <vt:lpstr>Wingdings 3</vt:lpstr>
      <vt:lpstr>Начальная</vt:lpstr>
      <vt:lpstr>Экономические системы общества</vt:lpstr>
      <vt:lpstr>УЧЕБНЫЕ ВОПРОСЫ</vt:lpstr>
      <vt:lpstr>Какие главные вопросы экономики?</vt:lpstr>
      <vt:lpstr> ОСНОВНЫЕ ПРОБЛЕМЫ (ВОПРОСЫ) ЭКОНОМИКИ </vt:lpstr>
      <vt:lpstr>Презентация PowerPoint</vt:lpstr>
      <vt:lpstr>Презентация PowerPoint</vt:lpstr>
      <vt:lpstr>Презентация PowerPoint</vt:lpstr>
      <vt:lpstr>Презентация PowerPoint</vt:lpstr>
      <vt:lpstr>Из чего состоит экономическая система?</vt:lpstr>
      <vt:lpstr>Из чего состоит экономическая система</vt:lpstr>
      <vt:lpstr>СТРУКТУРНЫЕ ЭЛЕМЕНТЫ ЭС</vt:lpstr>
      <vt:lpstr>Презентация PowerPoint</vt:lpstr>
      <vt:lpstr>Презентация PowerPoint</vt:lpstr>
      <vt:lpstr>Презентация PowerPoint</vt:lpstr>
      <vt:lpstr>Презентация PowerPoint</vt:lpstr>
      <vt:lpstr>Для чего выделять типы экономических систем?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2. ТИПЫ ЭКОНОМИЧЕСКИХ СИСТЕМ</vt:lpstr>
      <vt:lpstr>Презентация PowerPoint</vt:lpstr>
      <vt:lpstr>Презентация PowerPoint</vt:lpstr>
      <vt:lpstr>Прогресс – это хорошо. А что там с главными вопросами в экономике? И какая система лучше? </vt:lpstr>
      <vt:lpstr>ТИПЫ ЭКОНОМИЧЕСКИХ СИСТЕМ (по К.Р. Макконнеллу)</vt:lpstr>
      <vt:lpstr>Традиционная экономика</vt:lpstr>
      <vt:lpstr>Традиционная экономика</vt:lpstr>
      <vt:lpstr>ТИПЫ ЭКОНОМИЧЕСКИХ СИСТЕМ (по К.Р. Макконнеллу)</vt:lpstr>
      <vt:lpstr>Рыночная экономика</vt:lpstr>
      <vt:lpstr> Основные достоинства рыночной экономики: </vt:lpstr>
      <vt:lpstr> Основные минусы: </vt:lpstr>
      <vt:lpstr>Рыночная экономика</vt:lpstr>
      <vt:lpstr>ТИПЫ ЭКОНОМИЧЕСКИХ СИСТЕМ (по К.Р. Макконнеллу)</vt:lpstr>
      <vt:lpstr>Административно-командная экономика</vt:lpstr>
      <vt:lpstr>Основные черты командной системы:</vt:lpstr>
      <vt:lpstr> Основные плюсы командной экономики: </vt:lpstr>
      <vt:lpstr>Основные минусы:</vt:lpstr>
      <vt:lpstr>Презентация PowerPoint</vt:lpstr>
      <vt:lpstr> 3. ОСОБЕННОСТИ БЕЛОРУССКОЙ НАЦИОНАЛЬНОЙ МОДЕЛИ ЭКОНОМИКИ </vt:lpstr>
      <vt:lpstr>Презентация PowerPoint</vt:lpstr>
      <vt:lpstr>Роль фирм в экономике</vt:lpstr>
      <vt:lpstr>Презентация PowerPoint</vt:lpstr>
      <vt:lpstr>Презентация PowerPoint</vt:lpstr>
      <vt:lpstr>Презентация PowerPoint</vt:lpstr>
      <vt:lpstr> Характерные черты белорусской модели экономического развития: </vt:lpstr>
      <vt:lpstr>Презентация PowerPoint</vt:lpstr>
      <vt:lpstr>Презентация PowerPoint</vt:lpstr>
      <vt:lpstr>Презентация PowerPoint</vt:lpstr>
      <vt:lpstr>Почему экономистам интересны права собственности?</vt:lpstr>
      <vt:lpstr>Играем?</vt:lpstr>
      <vt:lpstr>Виды собственности</vt:lpstr>
      <vt:lpstr>Презентация PowerPoint</vt:lpstr>
      <vt:lpstr>Права собственности?</vt:lpstr>
      <vt:lpstr>Права собственности</vt:lpstr>
      <vt:lpstr>На что распространяются права собственности?</vt:lpstr>
      <vt:lpstr>2 ПОДХОДА К ПОНИМАЮ ПРАВ СОБСТВЕННОСТИ</vt:lpstr>
      <vt:lpstr>ИНСТИТУЦИОНАЛЬНАЯ ТЕОРИЯ ПРАВ СОБСТВЕННОСТИ</vt:lpstr>
      <vt:lpstr>ПРИВАТИЗАЦИЯ - ЭТО ПЕРЕХОД ОТ ГОСУДАРСТВЕННОЙ СОБСТВЕННОСТИ К ЧАСТНОЙ ФОРМЕ    РАЗГОСУДАРСТВЛЕНИЕ - ПРОЦЕСС СОКРАЩЕНИЯ НЕПОСРЕДСТВЕННОГО ГОСУДАРСТВЕННОГО ВЛИЯНИЯ НА ДЕЯТЕЛЬНОСТЬ ФИРМ  Национализация - передача в собственность государства земли, предприятий, банков, транспорта, принадлежащего частным лицам. </vt:lpstr>
      <vt:lpstr>СКОРОСТЬ  ПРОЦЕССА ПРИВАТИЗАЦИИ</vt:lpstr>
      <vt:lpstr>Приватизационные чеки в Республике Беларусь</vt:lpstr>
      <vt:lpstr>ПРОБЛЕМЫ ПРИВАТИЗАЦИИ В РБ</vt:lpstr>
      <vt:lpstr>ПРИМЕР: МОЗЫРЬСКИЙ НПЗ</vt:lpstr>
      <vt:lpstr>ПРОБЛЕМЫ ИНТЕЛЛЕКТУАЛЬНОЙ СОБСТВЕННОСТИ В РБ</vt:lpstr>
      <vt:lpstr>ОСНОВНЫЕ НАПРАВЛЕНИЯ РЫНОЧНЫХ ПРЕОБРАЗОВАНИЙ</vt:lpstr>
      <vt:lpstr>СКОРОСТЬ ТРАНСФОРМАЦИЙ: ГРАДУАЛИЗМ</vt:lpstr>
      <vt:lpstr>СКОРОСТЬ ТРАНСФОРМАЦИЙ: «ШОКОВАЯ ТЕРАПИЯ»</vt:lpstr>
      <vt:lpstr>ПОСЛЕДСТВИЯ «ШОКОВОЙ ТЕРАПИИ»</vt:lpstr>
      <vt:lpstr>ПОЧЕМУ РЕФОРМЫ В РОССИИ НЕ УДАЛИСЬ («ДИКИЙ» КАПИТАЛИЗМ)?</vt:lpstr>
      <vt:lpstr>спор продолжается! 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Арина</dc:creator>
  <cp:lastModifiedBy>Мария Беляева</cp:lastModifiedBy>
  <cp:revision>46</cp:revision>
  <cp:lastPrinted>1601-01-01T00:00:00Z</cp:lastPrinted>
  <dcterms:created xsi:type="dcterms:W3CDTF">1601-01-01T00:00:00Z</dcterms:created>
  <dcterms:modified xsi:type="dcterms:W3CDTF">2020-10-02T08:50:25Z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